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7" r:id="rId2"/>
    <p:sldId id="1501" r:id="rId3"/>
    <p:sldId id="742" r:id="rId4"/>
    <p:sldId id="1505" r:id="rId5"/>
    <p:sldId id="258" r:id="rId6"/>
    <p:sldId id="259" r:id="rId7"/>
    <p:sldId id="260" r:id="rId8"/>
    <p:sldId id="261" r:id="rId9"/>
    <p:sldId id="262" r:id="rId10"/>
    <p:sldId id="263" r:id="rId11"/>
    <p:sldId id="1503" r:id="rId12"/>
    <p:sldId id="748" r:id="rId13"/>
    <p:sldId id="1526" r:id="rId14"/>
    <p:sldId id="774" r:id="rId15"/>
    <p:sldId id="773" r:id="rId16"/>
    <p:sldId id="1527" r:id="rId17"/>
    <p:sldId id="776" r:id="rId18"/>
    <p:sldId id="777" r:id="rId19"/>
    <p:sldId id="274" r:id="rId20"/>
    <p:sldId id="778" r:id="rId21"/>
    <p:sldId id="280" r:id="rId22"/>
    <p:sldId id="277" r:id="rId23"/>
    <p:sldId id="1510" r:id="rId24"/>
    <p:sldId id="1517" r:id="rId25"/>
    <p:sldId id="1518" r:id="rId26"/>
    <p:sldId id="1519" r:id="rId27"/>
    <p:sldId id="1520" r:id="rId28"/>
    <p:sldId id="1521" r:id="rId29"/>
    <p:sldId id="1522" r:id="rId30"/>
    <p:sldId id="1523" r:id="rId31"/>
    <p:sldId id="1524" r:id="rId32"/>
    <p:sldId id="1525" r:id="rId33"/>
    <p:sldId id="779" r:id="rId34"/>
    <p:sldId id="1528" r:id="rId35"/>
    <p:sldId id="1529" r:id="rId36"/>
    <p:sldId id="264" r:id="rId37"/>
    <p:sldId id="1530" r:id="rId38"/>
    <p:sldId id="265" r:id="rId39"/>
    <p:sldId id="266" r:id="rId40"/>
    <p:sldId id="267" r:id="rId41"/>
    <p:sldId id="268" r:id="rId42"/>
    <p:sldId id="269" r:id="rId43"/>
    <p:sldId id="1531" r:id="rId44"/>
    <p:sldId id="938" r:id="rId45"/>
    <p:sldId id="939" r:id="rId46"/>
    <p:sldId id="940" r:id="rId47"/>
    <p:sldId id="941" r:id="rId48"/>
    <p:sldId id="942" r:id="rId49"/>
    <p:sldId id="943" r:id="rId50"/>
    <p:sldId id="944" r:id="rId51"/>
    <p:sldId id="945" r:id="rId52"/>
    <p:sldId id="946" r:id="rId53"/>
    <p:sldId id="948" r:id="rId54"/>
    <p:sldId id="1533" r:id="rId55"/>
    <p:sldId id="950" r:id="rId56"/>
    <p:sldId id="951" r:id="rId57"/>
    <p:sldId id="952" r:id="rId58"/>
    <p:sldId id="953" r:id="rId59"/>
    <p:sldId id="954" r:id="rId60"/>
    <p:sldId id="955" r:id="rId61"/>
    <p:sldId id="956" r:id="rId62"/>
    <p:sldId id="968" r:id="rId63"/>
    <p:sldId id="969" r:id="rId64"/>
    <p:sldId id="970" r:id="rId65"/>
    <p:sldId id="971" r:id="rId66"/>
    <p:sldId id="972" r:id="rId67"/>
    <p:sldId id="973" r:id="rId68"/>
    <p:sldId id="1536" r:id="rId69"/>
    <p:sldId id="1537" r:id="rId70"/>
    <p:sldId id="1538" r:id="rId71"/>
    <p:sldId id="1539" r:id="rId72"/>
    <p:sldId id="975" r:id="rId73"/>
    <p:sldId id="976" r:id="rId74"/>
    <p:sldId id="978" r:id="rId75"/>
    <p:sldId id="979" r:id="rId76"/>
    <p:sldId id="1540" r:id="rId77"/>
    <p:sldId id="980" r:id="rId78"/>
    <p:sldId id="981" r:id="rId79"/>
    <p:sldId id="982" r:id="rId80"/>
    <p:sldId id="983" r:id="rId81"/>
    <p:sldId id="984" r:id="rId82"/>
    <p:sldId id="985" r:id="rId83"/>
    <p:sldId id="986" r:id="rId84"/>
    <p:sldId id="987" r:id="rId85"/>
    <p:sldId id="988" r:id="rId86"/>
    <p:sldId id="989" r:id="rId87"/>
    <p:sldId id="990" r:id="rId88"/>
    <p:sldId id="686" r:id="rId89"/>
    <p:sldId id="687" r:id="rId90"/>
    <p:sldId id="688" r:id="rId91"/>
    <p:sldId id="689" r:id="rId92"/>
    <p:sldId id="690" r:id="rId93"/>
    <p:sldId id="691" r:id="rId94"/>
    <p:sldId id="692" r:id="rId95"/>
    <p:sldId id="693" r:id="rId96"/>
    <p:sldId id="694" r:id="rId97"/>
    <p:sldId id="695" r:id="rId98"/>
    <p:sldId id="696" r:id="rId99"/>
    <p:sldId id="697" r:id="rId100"/>
    <p:sldId id="698" r:id="rId101"/>
    <p:sldId id="699" r:id="rId102"/>
    <p:sldId id="700" r:id="rId103"/>
    <p:sldId id="701" r:id="rId104"/>
    <p:sldId id="702" r:id="rId105"/>
    <p:sldId id="703" r:id="rId106"/>
    <p:sldId id="704" r:id="rId107"/>
    <p:sldId id="705" r:id="rId108"/>
    <p:sldId id="706" r:id="rId109"/>
    <p:sldId id="707" r:id="rId110"/>
    <p:sldId id="708" r:id="rId111"/>
    <p:sldId id="335" r:id="rId112"/>
    <p:sldId id="336" r:id="rId113"/>
    <p:sldId id="709" r:id="rId114"/>
    <p:sldId id="710" r:id="rId115"/>
    <p:sldId id="711" r:id="rId116"/>
    <p:sldId id="712" r:id="rId117"/>
    <p:sldId id="713" r:id="rId118"/>
    <p:sldId id="714" r:id="rId119"/>
    <p:sldId id="715" r:id="rId120"/>
    <p:sldId id="716" r:id="rId121"/>
    <p:sldId id="717" r:id="rId122"/>
    <p:sldId id="718" r:id="rId123"/>
    <p:sldId id="719" r:id="rId124"/>
    <p:sldId id="720" r:id="rId125"/>
    <p:sldId id="377" r:id="rId126"/>
    <p:sldId id="1507" r:id="rId127"/>
    <p:sldId id="1532" r:id="rId128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67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6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11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8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52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34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56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97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72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24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78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EBCD1-D950-4FC7-86C8-55C380B6112A}" type="datetimeFigureOut">
              <a:rPr lang="pt-BR" smtClean="0"/>
              <a:pPr/>
              <a:t>26/08/2025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1EDB5-41F8-45BA-9B9B-8E2330AED0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36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14978" y="1747086"/>
            <a:ext cx="7962044" cy="2387600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Engenharia de Software</a:t>
            </a:r>
            <a:b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</a:b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Tradicional Vs. Ágil</a:t>
            </a:r>
            <a:endParaRPr lang="pt-BR" sz="4400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1B65CA-96BC-6B55-94E6-7DF2EC98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774" y="405375"/>
            <a:ext cx="1298008" cy="206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1161BE-743F-D41F-8548-C9F85E90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6" y="3710883"/>
            <a:ext cx="3803924" cy="292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esenvolvimento-de-software-agil">
            <a:extLst>
              <a:ext uri="{FF2B5EF4-FFF2-40B4-BE49-F238E27FC236}">
                <a16:creationId xmlns:a16="http://schemas.microsoft.com/office/drawing/2014/main" id="{444DAE91-AD1D-122B-5F55-BF5B99F56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425" y="4186484"/>
            <a:ext cx="2113268" cy="19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o Cliente Precisava ...</a:t>
            </a:r>
          </a:p>
        </p:txBody>
      </p:sp>
      <p:pic>
        <p:nvPicPr>
          <p:cNvPr id="4" name="Espaço Reservado para Conteúdo 2">
            <a:extLst>
              <a:ext uri="{FF2B5EF4-FFF2-40B4-BE49-F238E27FC236}">
                <a16:creationId xmlns:a16="http://schemas.microsoft.com/office/drawing/2014/main" id="{4F3D0B94-B38B-4D0C-92DF-BE196674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30" y="2441557"/>
            <a:ext cx="3367831" cy="334545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3FBEE5-71A0-4F53-8811-AE18602C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858" y="3147143"/>
            <a:ext cx="952500" cy="1905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FC7CCF4-2635-B9FE-DAD4-A6AE0CC8332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E549FA9F-484F-5F96-7B31-64EEFB71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F6CEC2-6A4A-13AF-2581-993D714B5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Cooperação Constante entre as Pessoas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775929"/>
            <a:ext cx="10947400" cy="4351338"/>
          </a:xfrm>
        </p:spPr>
        <p:txBody>
          <a:bodyPr>
            <a:normAutofit/>
          </a:bodyPr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Stakeholders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desenvolvedores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devem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trabalhar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diariamente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em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conjunto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por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98" name="Picture 2" descr="hands">
            <a:extLst>
              <a:ext uri="{FF2B5EF4-FFF2-40B4-BE49-F238E27FC236}">
                <a16:creationId xmlns:a16="http://schemas.microsoft.com/office/drawing/2014/main" id="{B0A52A56-2939-40EA-90F0-80272981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065" y="4886955"/>
            <a:ext cx="2851535" cy="160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64C145-3ECA-5315-C657-A9169093B3B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74899D-D2CA-6626-32EF-D3CABDCD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2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Indivíduos Motivados (Relação de Confiança)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690688"/>
            <a:ext cx="109474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Construir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projetos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ao redor de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indivíduos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motivados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dando a eles o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ambiente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suporte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necessário, 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confiar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farão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seu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trabalho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b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6B5684-91F9-462D-AC0B-32377300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032" y="4930219"/>
            <a:ext cx="1135536" cy="17695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05FCD3-39D3-7616-A57C-D94BC62B7EC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60E9F7-92A5-04ED-50EB-E2AD9E1A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Conversa Menos E-Mail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melhor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forma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transmissão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informação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entre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desenvolvedores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através da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conversa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'cara a cara'</a:t>
            </a:r>
          </a:p>
          <a:p>
            <a:pPr marL="0" indent="0" algn="ctr">
              <a:buNone/>
            </a:pPr>
            <a:b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170" name="Picture 2" descr="Resultado de imagem para talk people logo">
            <a:extLst>
              <a:ext uri="{FF2B5EF4-FFF2-40B4-BE49-F238E27FC236}">
                <a16:creationId xmlns:a16="http://schemas.microsoft.com/office/drawing/2014/main" id="{7B7850B1-9F20-4F34-9F54-92696BD9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76" y="426141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118A2D-2FB3-32EF-F19A-2F6513E2DDA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114AC5-B111-3109-4245-8791B5D6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Funcional Principal Medida de Progresso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764179"/>
            <a:ext cx="10947400" cy="435133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funcional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a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principal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medida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progresso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projeto</a:t>
            </a:r>
          </a:p>
          <a:p>
            <a:pPr marL="0" indent="0">
              <a:buNone/>
            </a:pPr>
            <a:br>
              <a:rPr lang="pt-BR" dirty="0">
                <a:solidFill>
                  <a:schemeClr val="bg1">
                    <a:lumMod val="50000"/>
                  </a:schemeClr>
                </a:solidFill>
              </a:rPr>
            </a:b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194" name="Picture 2" descr="gol">
            <a:extLst>
              <a:ext uri="{FF2B5EF4-FFF2-40B4-BE49-F238E27FC236}">
                <a16:creationId xmlns:a16="http://schemas.microsoft.com/office/drawing/2014/main" id="{7A954C46-5BFF-409A-ACFA-A14FD036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107" y="4681483"/>
            <a:ext cx="2705493" cy="18071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D6879C7-75D1-1EBF-E110-F4D654EE00D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1E48A2-AB94-E486-FE5C-BD3AAFC8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Entregas Constantes de Novos Recursos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698360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Novos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recursos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devem ser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entregues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constantemente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desenvolvedores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devem manter um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ritmo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até a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conclusão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218" name="Picture 2" descr="peteca">
            <a:extLst>
              <a:ext uri="{FF2B5EF4-FFF2-40B4-BE49-F238E27FC236}">
                <a16:creationId xmlns:a16="http://schemas.microsoft.com/office/drawing/2014/main" id="{F1C965A2-1629-4F1C-8119-DEB88DB2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246" y="4615664"/>
            <a:ext cx="1972383" cy="19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D5D5FB-DFA9-FA76-8A3A-22FB272C626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6195B4-AFC5-77E6-0D58-F414980D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do software (Prezar Excelente Técnica)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690688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Contínua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atenção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à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excelência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técnica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bom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aumenta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agilidade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989DAD4D-FFD5-453F-87D0-FD167E7E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08" y="4405160"/>
            <a:ext cx="2083508" cy="208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B0E517-AEB4-BE08-C62C-378FBBBC801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C02B72-BB4A-1E07-7428-11DD5C81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2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Simplicidade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6038" y="1543192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Fazer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apenas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necessário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pois quanto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fácil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controlar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A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beleza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entrega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constante, com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qualidade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constância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o que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tornam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verdadeiramente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ágil</a:t>
            </a:r>
            <a:endParaRPr lang="pt-BR" sz="36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25D9D6-191D-4E19-9EA9-3D70E4F6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285" y="4967174"/>
            <a:ext cx="1921153" cy="1706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0CB612D-102B-9FD6-8973-F15ECEC493A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B1520D-F548-767C-1737-1AA1662A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Equipes Auto-Organizáveis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690688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 melhores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arquiteturas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requisitos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emergem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equipes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auto-organizáveis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96803-792B-4D54-90DF-19BC95AF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264" y="4807705"/>
            <a:ext cx="1834336" cy="16809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D43F82-3A03-72DC-8BEB-8778B8F67F5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0B9B1B-3CA5-8919-7575-D3348F46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Equipes Auto Treinadas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809134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intervalos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regulares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 equipe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reflete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sobre como se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tornar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eficaz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então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refina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ajusta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seu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comportamento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290" name="Picture 2" descr="Resultado de imagem para equipes treinamento logo">
            <a:extLst>
              <a:ext uri="{FF2B5EF4-FFF2-40B4-BE49-F238E27FC236}">
                <a16:creationId xmlns:a16="http://schemas.microsoft.com/office/drawing/2014/main" id="{2170B946-AC43-4080-AFEF-194E42B36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874" y="4726438"/>
            <a:ext cx="3212755" cy="16063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516B77-C6E6-547F-A0F8-0809CA9FF56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577CC9-144F-10D8-A2AD-A683DCF7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Agilidade não é produzir software com pressa: 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Produzir software com velocidade, entregando valor no menor espaço de tempo possível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ser ágil, é fundamental ser eficiente: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Eficiência é buscada com melhora contínua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 é plausível falar em agilidade sem eficiência, com desperdício.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se comunicar sem desperdícios?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projetos de software, um dos maiores desafios é a boa comunicação: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se comunicar muito e ainda ser eficiente?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8CBF45-0575-2C15-17ED-96E97467E85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21D2D0BC-C4E0-8CF7-371A-D22FD55B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37ACAD-D598-A6D8-3D06-E8BF4A56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731" y="365125"/>
            <a:ext cx="1045901" cy="1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Podemos Evitar Tudo Isso?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785812" y="2596950"/>
            <a:ext cx="1062037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SIM mas não esqueçam que ..</a:t>
            </a:r>
            <a:endParaRPr lang="pt-BR" sz="2400" i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A única certeza é que não existem certezas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46F2DC-CA13-9B84-2E6D-A46A634497E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22109625-2AB1-C068-7CD5-486F14D3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A1C55D-84BC-8BF6-7447-4D410D47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Deixar claro o que se quer, o que será entregue, como será produzido: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não é simples devido à complexidade inerente a esta atividade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se entende um requisito do jeito errado: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Sempre há o custo de fazer errado, desfazer, e fazer certo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Obviamente, este tipo de desperdício custa 3 vezes do que fazer o certo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neste contexto, fica claro que o uso racional da Modelagem de Requisitos: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 de transmitir ideias entre membros de um mesmo time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Ferramenta simples que favorece muito uma cultura ágil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1BAA21-4E6E-23AC-6399-3C0CE8BC3D3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1ADF3E73-0D79-4CA3-B148-17582472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61E208-3924-4FC8-6996-E1AF2B4A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m para UM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195" y="5924974"/>
            <a:ext cx="667576" cy="7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Metodologias Ágeis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1061189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Vantagens dos métodos ágeis: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Sempre tem algo para entregar para o cliente apressado (a última iteração)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requisitos mudam com tempo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 iterativo mantém frequentes contatos com o cliente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ajuda a manter os requisitos sincronizados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Altamente motivador para: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equipe de desenvolvimento que vê o software saindo/acontecendo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Ao (cliente) que vê seu software funcionando cedo e suas expectativas atendidas</a:t>
            </a:r>
          </a:p>
          <a:p>
            <a:pPr lvl="2"/>
            <a:endParaRPr lang="pt-BR" sz="2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endParaRPr lang="pt-BR" sz="2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33BC3B-3E10-431F-01D2-3D138C30C9B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9EB258-0CD1-3824-2A36-F62D620D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m para UM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195" y="5924974"/>
            <a:ext cx="667576" cy="7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Metodologias Ágeis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2A7BF-25C8-455C-A16F-D9E41BFC0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27" y="1807732"/>
            <a:ext cx="5592746" cy="4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04D5A1-04C8-4947-9D7F-1DA46A63ACE3}"/>
              </a:ext>
            </a:extLst>
          </p:cNvPr>
          <p:cNvSpPr txBox="1"/>
          <p:nvPr/>
        </p:nvSpPr>
        <p:spPr>
          <a:xfrm>
            <a:off x="2319517" y="6002292"/>
            <a:ext cx="755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Queremos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evitar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(Todo Programador já viu ou ouvir ou passou por isso!)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B414EA-989F-18A6-D8C5-D82C3FC07F4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F47402-AD7E-7F45-E895-FB2AF51A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 (Resumo)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Passamos a valorizar:</a:t>
            </a:r>
          </a:p>
          <a:p>
            <a:pPr lvl="1"/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Indivíduos e interações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que processos e ferramentas</a:t>
            </a:r>
          </a:p>
          <a:p>
            <a:pPr lvl="1"/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em funcionamento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que documentação abrangente</a:t>
            </a:r>
          </a:p>
          <a:p>
            <a:pPr lvl="1"/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Colaboração com o cliente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que negociação de contratos</a:t>
            </a:r>
          </a:p>
          <a:p>
            <a:pPr lvl="1"/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Responder a mudanças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que seguir um plano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680F18-E0A5-9454-C752-01141329906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BCB040D5-0F93-BEAB-BB2C-68738058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A6FF8F-8E79-48FE-12B2-494A90D7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 (Resumo)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 fontScale="92500" lnSpcReduction="20000"/>
          </a:bodyPr>
          <a:lstStyle/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Resumo dos princípios:</a:t>
            </a:r>
          </a:p>
          <a:p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Envolvimento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Entrega 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incremental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Pessoas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Aceite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mudanças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sz="2800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Manter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simplicidade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D647AA3-A623-4ED2-88EA-D4CBFD5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264" y="4807705"/>
            <a:ext cx="1834336" cy="1680963"/>
          </a:xfrm>
          <a:prstGeom prst="rect">
            <a:avLst/>
          </a:prstGeom>
        </p:spPr>
      </p:pic>
      <p:pic>
        <p:nvPicPr>
          <p:cNvPr id="8" name="Picture 2" descr="Resultado de imagem para talk people logo">
            <a:extLst>
              <a:ext uri="{FF2B5EF4-FFF2-40B4-BE49-F238E27FC236}">
                <a16:creationId xmlns:a16="http://schemas.microsoft.com/office/drawing/2014/main" id="{85D65110-DA09-444E-A544-E9CB7D8F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486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1F3068-3C44-4A83-83A1-B23BD2182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52" y="2369671"/>
            <a:ext cx="1631623" cy="163162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02C0690-CA78-D849-A865-79625C0056E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6DC147B-699F-7938-DCB9-7FFEE445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Implementar tudo Isso?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7295" y="1885260"/>
            <a:ext cx="985740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manifesto ágil apenas nos indica O QUE FAZER, porém, não detalha COMO fazer. As metodologias ágeis que serão estudadas na próxima aula, detalham COMO implementar os 12 grandes princípios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BC36E2-30F1-0D26-BDCC-8945126CAF0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80DB92E3-1E35-9176-B6B8-7A1CBCF0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73580D-97A1-6415-24CF-6802445D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 que Métodos de Processo Ágeis?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 regras de negócios mudam rapidamente: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Adaptações precisam ser feitas no software já desenvolvido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e entregas rápidas são importantes: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entrega rápida pode ser mais desejável do que a qualidade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364951-B37D-9C01-C8BB-B58CF26265B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827E7CED-8A91-9E78-DF8F-E1B33CE8C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76E4A3-9E0F-5D70-A296-7A8924D8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x Modelo Ágil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F63394-5C74-4CCA-BE2A-4465BD64C7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942" y="2143232"/>
            <a:ext cx="7092115" cy="39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1207FE9-C4C5-B348-BF28-91A8FC96E3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Picture 2" descr="Resultado de imagem para Engenharia de Software I">
            <a:extLst>
              <a:ext uri="{FF2B5EF4-FFF2-40B4-BE49-F238E27FC236}">
                <a16:creationId xmlns:a16="http://schemas.microsoft.com/office/drawing/2014/main" id="{5607B7A8-FDC1-8790-F91E-B4614874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99A17B-D425-9C13-2ACC-977435D4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Método Tradicional Vs.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35052"/>
            <a:ext cx="11273458" cy="4351338"/>
          </a:xfrm>
        </p:spPr>
        <p:txBody>
          <a:bodyPr>
            <a:normAutofit/>
          </a:bodyPr>
          <a:lstStyle/>
          <a:p>
            <a:endParaRPr lang="pt-BR" sz="23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Processos tradicionais:</a:t>
            </a:r>
          </a:p>
          <a:p>
            <a:pPr lvl="1"/>
            <a:endParaRPr lang="pt-BR" sz="23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São baseados em especificação detalhada dos requisitos, análise, projeto e testes</a:t>
            </a:r>
          </a:p>
          <a:p>
            <a:endParaRPr lang="pt-BR" sz="23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Métodos ágeis têm por objetivo criar software útil rapidamente:</a:t>
            </a:r>
          </a:p>
          <a:p>
            <a:pPr lvl="1"/>
            <a:endParaRPr lang="pt-BR" sz="23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 se preocupam com TODA a documentação completa em cada fase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6B6C67-356C-DD49-DEF5-536D70449B7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3A9F2673-8116-383E-92FC-8AB4DF4C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DCFB50-D039-DF2B-2E1C-298E1DDE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dos Métodos Ágeis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35052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Década de 80: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visão é de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rigorosos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Objetivo: produzir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grandes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complexos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de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vida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longa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Década de 90/00: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Métodos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ágeis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ganham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força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Objetivo: se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concentrar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não no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documentação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011C96-CBFC-D064-6D62-F07D4A0005D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8093EE85-78DB-171B-5079-FEDD798D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5A1236-180D-CD4F-0BA5-EEB0A1FD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É dura essa vida de analista de sistemas… | Blog do Bettiol">
            <a:extLst>
              <a:ext uri="{FF2B5EF4-FFF2-40B4-BE49-F238E27FC236}">
                <a16:creationId xmlns:a16="http://schemas.microsoft.com/office/drawing/2014/main" id="{D23CBAF3-82B6-49F3-A06D-FDE348F794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4" y="1408712"/>
            <a:ext cx="7986597" cy="364300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6E41A54-6E4A-E1DB-EE24-71E28A7181D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852C73A8-B5D6-7184-6CBF-4D70E954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F8FD94-274D-A91D-F167-AC699F6C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Geral dos Métodos Ágeis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35052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Processos ágeis são geralmente iterativos: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Seguem uma série de incrementos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Cada incremento inclui uma nova funcionalidade ao sistema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Foco no cliente e não no processo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00B7E7-3C24-472B-A140-B83B21B9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072" y="3904945"/>
            <a:ext cx="1990725" cy="12477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77E0B9-DDA8-1D32-23D2-9EE06CA8B19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B6D648BE-8901-A2CC-6CC9-1AC2BAB2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D8C3B03-837E-1CA1-BE4B-2FC33119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Geral dos Métodos Ágeis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FD530F0-D667-49A0-B75C-010361EEC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819" y="2653213"/>
            <a:ext cx="8862361" cy="2872929"/>
          </a:xfrm>
          <a:prstGeom prst="rect">
            <a:avLst/>
          </a:prstGeom>
        </p:spPr>
      </p:pic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AEE645-9A15-4D82-A6C2-AB1BA4899F80}"/>
              </a:ext>
            </a:extLst>
          </p:cNvPr>
          <p:cNvSpPr txBox="1"/>
          <p:nvPr/>
        </p:nvSpPr>
        <p:spPr>
          <a:xfrm>
            <a:off x="3776646" y="5822739"/>
            <a:ext cx="481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Processo (Geral) de um Método Ágil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82DDE-528A-D533-E6E3-26BF548AC9B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9F201AF5-04E6-04D3-F2E8-6584BD8D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9A727D-8FFB-870E-D114-7E147E9A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Principais 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87918"/>
            <a:ext cx="109474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interface do sistema é criada rapidamente: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Antes das funcionalidades serem implementadas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Muitas vezes cria-se um protótipo de baixa fidelidade do que será o sistema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Atividades de especificação e projeto são feitas em paralelo: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Especificação não é detalhada no início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Documentação de projeto é mínima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sistema é desenvolvido por uma série de incrementos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 (Stakeholder) participa da especificação e validação de cada incremento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E1ADC9-691F-49D3-137E-65D561DFB99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6E448619-753C-6435-D6EE-BA4509AE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638C73-B761-7DCE-40A4-98FD6B48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6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Vantagens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87918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Entrega acelerada de partes dos serviços ao cliente: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Partes mais importantes podem ser entregues primeiro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Engajamento dos usuários finais: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Maior chance dos usuários ficarem satisfeitos com o produto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66DC28-A7D5-B06E-715A-136977E3E1A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1E71F085-3086-4BB5-B6AB-29B3446A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FBB3C3-CDB4-4251-31AF-7E00F6C5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Desvantagens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87918"/>
            <a:ext cx="109474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Dificuldade de Gerenciamento: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Falta de documentação detalhada para o gerente de projetos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Dificuldade de gerar contrato (custo/tempo) com cliente: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 se conhece a especificação completa do sistema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Dificuldade de validação do sistema: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Equipe de validação não tem a especificação dos requisitos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Modificações contínuas podem ser maléficas para o sistema: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que falta documentação específica sobre cada mudança feita	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ADFB23-957F-A26B-7CA6-735B37DCF8F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4811D8B1-B752-DADA-87CE-46297678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B0240AC-46B0-D488-7E3F-5DE5A8DB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Quanto Evitar Métodos Ágeis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87918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Sistemas grandes e complexos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Equipes remotas (pouca comunicação)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sistemas críticos: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Sistemas que não podem tolerar falhas (aviões/bancos)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Requisitos precisam ser completamente especificados (não podem ser vagos)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F7CE83-EE7E-B31A-707E-36273870911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9" name="Picture 2" descr="Resultado de imagem para Engenharia de Software I">
            <a:extLst>
              <a:ext uri="{FF2B5EF4-FFF2-40B4-BE49-F238E27FC236}">
                <a16:creationId xmlns:a16="http://schemas.microsoft.com/office/drawing/2014/main" id="{9CE7E6BA-9F5C-8DD1-25C5-44EA39931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F864BA-50A3-B2A3-1C0E-0E389BF6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D772-53E5-56E9-8930-E205CB9B2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1E7167B-B255-D4A2-EC03-2F7F56F4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19" y="1459269"/>
            <a:ext cx="5564362" cy="51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AF9CA6D-8D45-7760-669D-2BC1F40EDDD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1E2D0309-F8D0-2AD1-BC26-2DE5177C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1A87A98-0C8A-C431-5160-92D17E58C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4086D8-0773-E584-12B2-63AB6D3E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Produto da Agilidade (MVP)</a:t>
            </a:r>
          </a:p>
        </p:txBody>
      </p:sp>
    </p:spTree>
    <p:extLst>
      <p:ext uri="{BB962C8B-B14F-4D97-AF65-F5344CB8AC3E}">
        <p14:creationId xmlns:p14="http://schemas.microsoft.com/office/powerpoint/2010/main" val="266984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CF1DB-F892-9F51-DA4A-5353936A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6015CC6-2AF3-E2D2-861C-678E6232C24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E1A01A57-EEC9-116D-6D5E-37772872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F0CCDA-21BE-6204-007E-52A95718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0A3AE8-6897-FD7B-5744-676CC580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Perfil Ágil de Profissional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25BF30-FB36-EA18-46FA-791BD956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85" y="1997493"/>
            <a:ext cx="9108830" cy="418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78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5E069-F9FA-63E4-7E25-8D7429A5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34392-98CB-ABAC-704E-D6E9B859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Como Tudo Começou?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4FB41F-A5E9-9BCD-59F8-45C8EFAC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2" y="2596950"/>
            <a:ext cx="1062037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Vamos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Conhecer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 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Passado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 para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Entender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 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Presente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21C9C1-B723-6196-676A-931E1211A32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691DA01F-F190-1567-D7C2-32DCDCE0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C310FD-7430-C2D9-0EEB-2CA89A8A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Primeiros Computadores</a:t>
            </a:r>
          </a:p>
        </p:txBody>
      </p:sp>
      <p:pic>
        <p:nvPicPr>
          <p:cNvPr id="7" name="Picture 2" descr="Resultado de imagem para eniac imagem">
            <a:extLst>
              <a:ext uri="{FF2B5EF4-FFF2-40B4-BE49-F238E27FC236}">
                <a16:creationId xmlns:a16="http://schemas.microsoft.com/office/drawing/2014/main" id="{FD52057C-A112-4A3B-82C5-7D7C0E89A2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03" y="2061328"/>
            <a:ext cx="6898593" cy="3895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585B580-AEBE-4BA4-B80A-F0EF0A8AF588}"/>
              </a:ext>
            </a:extLst>
          </p:cNvPr>
          <p:cNvSpPr txBox="1"/>
          <p:nvPr/>
        </p:nvSpPr>
        <p:spPr>
          <a:xfrm>
            <a:off x="3857181" y="6038170"/>
            <a:ext cx="488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(ENIAC – Entrada e saída feita por cabos e luzes)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B9BD45-61D8-C78A-4AF5-0AA5D9F8015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1" name="Picture 2" descr="Resultado de imagem para Engenharia de Software I">
            <a:extLst>
              <a:ext uri="{FF2B5EF4-FFF2-40B4-BE49-F238E27FC236}">
                <a16:creationId xmlns:a16="http://schemas.microsoft.com/office/drawing/2014/main" id="{D3653A7E-0A20-19BA-C56B-59C956760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57CF5D-BCF7-DE68-E105-677907F0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40/50: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entrada/saída era feita por cabos e luzes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 existiam linguagens nem compiladores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 os programas eram escritos na linguagem da máquina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 os computadores nesta época não somava uma centena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E796FD-144F-344B-FD41-B5FCA715B55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F87ADC11-E4D8-09EA-31FD-27F98D90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754D36-B62F-A2C7-AF8B-AF5717DC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74D0-A2CF-B356-983D-B2A284C4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1B452-6DB2-71E6-F183-A07B5DB7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255881-FE17-7466-602C-8D0A238E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60: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Graças ao transistor os computadores passam de centena para milhares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as primeiras linguagens de programação COBOL e FORTRAN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os compiladores que verificam/traduzem o código fonte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 o conceito de computação ou processamento batch</a:t>
            </a:r>
          </a:p>
        </p:txBody>
      </p:sp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C130503E-6D04-33F7-C90C-464B952F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D29099-9A10-E58D-73CC-96D24C33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BB8A4E7-11E5-896F-2DA7-233BBD8CEC8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Fatos interessantes sobre essa década: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 mesma proporção que o custo do hardware cai: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custo do desenvolvimento do software aumenta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Computadores passam a ter mais capacidades e recursos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Estes recursos aumentam o número de requisitos dos programas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diversidade de recursos cria outros tipos/mercados de programas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Estes aumentos dificultam o entendimento e a construção dos programas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 pela primeira vez em 1968 a crise do software</a:t>
            </a:r>
          </a:p>
        </p:txBody>
      </p:sp>
      <p:pic>
        <p:nvPicPr>
          <p:cNvPr id="3" name="Picture 2" descr="Resultado de imagem para Engenharia de Software I">
            <a:extLst>
              <a:ext uri="{FF2B5EF4-FFF2-40B4-BE49-F238E27FC236}">
                <a16:creationId xmlns:a16="http://schemas.microsoft.com/office/drawing/2014/main" id="{E6FA1A36-0482-3F80-E456-96AAB1C6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B12713-8A71-0A28-7B28-4AC44B20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C26FB6-6203-2F78-2B84-ACC44BF7E39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585B580-AEBE-4BA4-B80A-F0EF0A8AF588}"/>
              </a:ext>
            </a:extLst>
          </p:cNvPr>
          <p:cNvSpPr txBox="1"/>
          <p:nvPr/>
        </p:nvSpPr>
        <p:spPr>
          <a:xfrm>
            <a:off x="2553074" y="5739208"/>
            <a:ext cx="708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(IBM 7094 – Vendeu 50.000 unidades nos anos 60 em toda sua história)</a:t>
            </a:r>
          </a:p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Custava 20 milhões de dólares (nos dias de hoje) cada um</a:t>
            </a:r>
          </a:p>
        </p:txBody>
      </p:sp>
      <p:pic>
        <p:nvPicPr>
          <p:cNvPr id="18434" name="Picture 2" descr="Resultado de imagem para ibm 7094">
            <a:extLst>
              <a:ext uri="{FF2B5EF4-FFF2-40B4-BE49-F238E27FC236}">
                <a16:creationId xmlns:a16="http://schemas.microsoft.com/office/drawing/2014/main" id="{1F9CBF69-DB6F-494E-83D1-3CAA92011B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092779"/>
            <a:ext cx="5905500" cy="354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92F9FCE6-4068-FEF6-857D-1073DC4B3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7F3678-EA30-1A84-9945-1798BCC8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7E47688-B20D-6C49-C2E6-3618C0B5D06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80785B-5F15-9721-C888-00EDE690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275484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Porque a crise do software em 1968?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 indústria concordava que o custo estava no hardware e não no software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Mesmo com linguagens padronizadas cada computador era único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exigia programadores altamente especializados/treinados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Maior quantidade de recursos computacionais: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Permitia a criação de programas mais complexos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E3E74943-E21E-CAAA-9D1F-C2C5AB84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7C4800-2F29-4CE0-ED54-EEBD609C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9B244B5-E782-785D-BA16-2B061CAEA6F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530CB1C-63A8-F4E7-9676-C070E82A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160665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m para SOMMERVILLE. Engenharia de software.">
            <a:extLst>
              <a:ext uri="{FF2B5EF4-FFF2-40B4-BE49-F238E27FC236}">
                <a16:creationId xmlns:a16="http://schemas.microsoft.com/office/drawing/2014/main" id="{B8269414-C926-40DB-BE1E-272C56F6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63" y="1677618"/>
            <a:ext cx="1592157" cy="213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sultado de imagem para PAULA. Engenharia de software: fundamentos, métodos e padrões.">
            <a:extLst>
              <a:ext uri="{FF2B5EF4-FFF2-40B4-BE49-F238E27FC236}">
                <a16:creationId xmlns:a16="http://schemas.microsoft.com/office/drawing/2014/main" id="{ED731DFB-6CB4-4115-A588-ED9C74DC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80" y="2762242"/>
            <a:ext cx="1592157" cy="211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 de Apoio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A2F839-A15D-4B85-8533-715C0918BA48}"/>
              </a:ext>
            </a:extLst>
          </p:cNvPr>
          <p:cNvSpPr txBox="1"/>
          <p:nvPr/>
        </p:nvSpPr>
        <p:spPr>
          <a:xfrm>
            <a:off x="6935365" y="3927859"/>
            <a:ext cx="2478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SOMMERVILLE</a:t>
            </a:r>
            <a:endParaRPr lang="pt-BR" sz="18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Engenharia de Software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A97734-0F24-47F1-BAF4-343A737EA2C7}"/>
              </a:ext>
            </a:extLst>
          </p:cNvPr>
          <p:cNvSpPr txBox="1"/>
          <p:nvPr/>
        </p:nvSpPr>
        <p:spPr>
          <a:xfrm>
            <a:off x="2334582" y="4991117"/>
            <a:ext cx="2478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PRESSMAN</a:t>
            </a:r>
            <a:endParaRPr lang="pt-BR" sz="18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Engenharia de Software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95085D-DAA6-4A88-AFE7-29625FDE946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3" name="Picture 2" descr="Resultado de imagem para Engenharia de Software I">
            <a:extLst>
              <a:ext uri="{FF2B5EF4-FFF2-40B4-BE49-F238E27FC236}">
                <a16:creationId xmlns:a16="http://schemas.microsoft.com/office/drawing/2014/main" id="{83585087-B92C-1576-BDF9-DA501315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17B2293-95BC-5079-B53F-529E195D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Porque a crise do software em 1968?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software era desenvolvido de forma artesanal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Nenhuma técnica de construção padronizada era utilizada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conceito de reuso de software não era algo comum na época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Nenhum software era pensado de maneira que pudesse ser evoluído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época surgem os primeiros esforços para mudar tudo isso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C33A2DE3-FBAA-2835-73D8-F1C4EA5D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53B2532-93D3-1A91-7461-BFCB8675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49A6217-50EC-A4B8-FD2F-ADCA26CAF8F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3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537468"/>
          </a:xfrm>
        </p:spPr>
        <p:txBody>
          <a:bodyPr>
            <a:normAutofit/>
          </a:bodyPr>
          <a:lstStyle/>
          <a:p>
            <a:r>
              <a:rPr lang="pt-BR" sz="27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a Crise do Software Pode Causar:</a:t>
            </a:r>
          </a:p>
          <a:p>
            <a:pPr lvl="1"/>
            <a:r>
              <a:rPr lang="pt-BR" sz="19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é também encontrado em sistemas (locais) críticos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BF0003-0F40-4093-B28D-1CD81A94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8" y="3089553"/>
            <a:ext cx="3800475" cy="2000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80E04F-7043-4668-A7D6-4E69636F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192" y="3429000"/>
            <a:ext cx="2346661" cy="21621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5B0B598-1677-4B7D-BA34-8C780B3315DB}"/>
              </a:ext>
            </a:extLst>
          </p:cNvPr>
          <p:cNvSpPr txBox="1"/>
          <p:nvPr/>
        </p:nvSpPr>
        <p:spPr>
          <a:xfrm>
            <a:off x="5304311" y="5716750"/>
            <a:ext cx="218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Prejuízos Financeiros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35C4C5-1DE7-4DD7-971F-CC355297D524}"/>
              </a:ext>
            </a:extLst>
          </p:cNvPr>
          <p:cNvSpPr txBox="1"/>
          <p:nvPr/>
        </p:nvSpPr>
        <p:spPr>
          <a:xfrm>
            <a:off x="9349268" y="5037163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Panes Aéreas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B9C6B6-37D8-4AC8-A6AC-F73F18EF885E}"/>
              </a:ext>
            </a:extLst>
          </p:cNvPr>
          <p:cNvSpPr txBox="1"/>
          <p:nvPr/>
        </p:nvSpPr>
        <p:spPr>
          <a:xfrm>
            <a:off x="1639268" y="508530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Lidam com Vidas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DCEAA9-9960-4B42-8958-BAD423FEC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299" y="2761205"/>
            <a:ext cx="2857500" cy="2324100"/>
          </a:xfrm>
          <a:prstGeom prst="rect">
            <a:avLst/>
          </a:prstGeom>
        </p:spPr>
      </p:pic>
      <p:pic>
        <p:nvPicPr>
          <p:cNvPr id="3" name="Picture 2" descr="Resultado de imagem para Engenharia de Software I">
            <a:extLst>
              <a:ext uri="{FF2B5EF4-FFF2-40B4-BE49-F238E27FC236}">
                <a16:creationId xmlns:a16="http://schemas.microsoft.com/office/drawing/2014/main" id="{F8E1B2D7-F16B-DE22-0C54-4C80A055B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D045BC-6240-9DE0-C295-4F076A0E4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6E18C0-9D06-206D-BA96-9AEDB4F8B3C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537468"/>
          </a:xfrm>
        </p:spPr>
        <p:txBody>
          <a:bodyPr>
            <a:normAutofit lnSpcReduction="10000"/>
          </a:bodyPr>
          <a:lstStyle/>
          <a:p>
            <a:r>
              <a:rPr lang="pt-BR" sz="27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crise do software permitiu a comunidade entender que: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desenvolvimento artesanal do software não é algo suficiente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criação de técnicas e métodos para o desenvolvimento eram necessários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7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Estes foram outros agravantes para a crise de 68:</a:t>
            </a:r>
          </a:p>
          <a:p>
            <a:pPr lvl="1"/>
            <a:endParaRPr lang="pt-BR" sz="23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Heterogeneidade dos computadores</a:t>
            </a: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Prazos de entrega não respeitados</a:t>
            </a: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Baixa confiabilidade do software</a:t>
            </a: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com mudança contínua</a:t>
            </a:r>
          </a:p>
          <a:p>
            <a:pPr lvl="1"/>
            <a:r>
              <a:rPr lang="pt-BR" sz="2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com baixo desempenho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C704F6F-2BB4-0FBB-F91F-FB7E5AC5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EF48976C-2FB1-8CED-94D3-B07C7AF2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B8964B-35E5-AD1F-EED6-7B103D39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6A7396-343A-3F4A-73D6-171413C3CE4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70: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 anos 70 é inventado o circuito integrado.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Graças ao CI, os computadores passam de milhares para milhões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as primeiras IDEs e as linguagens de banco de dados SQL/RDBMS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linguagens mais abstratas como C/Pascal e ADA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Nessa década é criado o modelo de desenvolvimento waterfall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F6ED08-A83C-EDD6-2C45-13767814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D0302B35-3641-DF5A-1AEF-F0A43B89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6E7FE9-BD55-FF47-28F9-8DD8BDAE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FCF90E-C25E-2875-19DC-4E0E2E3F3DB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Fatos interessantes sobre essa década: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época surgem os terminais burros: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Mainframe para a executar "vários programas ao mesmo tempo".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entrada passa a ser via teclado e a saída via monitor de vídeo monocromático.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a tecnologia da época, esta era a "interface gráfica"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programas de computador passam a ser interativos/dinâmicos:</a:t>
            </a:r>
          </a:p>
          <a:p>
            <a:pPr lvl="3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Usuário clica e na mesma velocidade recebe a resposta na tela (caractere pressionado)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Imagine a (re)evolução que esta tecnologia não causou?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promoveu/acelerou a construção de sistemas de software na época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FDED87A-670E-2432-BA20-6B912687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11" name="Picture 2" descr="Resultado de imagem para Engenharia de Software I">
            <a:extLst>
              <a:ext uri="{FF2B5EF4-FFF2-40B4-BE49-F238E27FC236}">
                <a16:creationId xmlns:a16="http://schemas.microsoft.com/office/drawing/2014/main" id="{5077F43D-2097-2B93-28A0-E8F37A60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5C0BA3F-C930-0DEC-FEAF-83AC4FA1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9EB007-04CB-303F-C0E6-B65587A31A6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0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80: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 anos 80 os CIs promovem os computadores pessoais/distribuídos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Graças a este formato os computadores passam para dezenas de milhões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IDEs de programação ainda mais simplificadas e a interface gráfica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linguagens de programação ainda mais fáceis de programar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409BDB4-EE39-65E4-32F9-40C62E08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091E09A6-3B1B-16E4-40CC-FCB3E842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EFD24C-2F3B-08B9-F316-770C7FFE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CFD81F-6775-EF68-B7AB-FA98C8A3C23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3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Fatos interessantes sobre essa década: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época os pequenos computadores pessoais: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Mudaram completamente a forma de pensar/construir software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informação não é mais centralizada em um único computador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pequenos computadores pessoais possuíam menos recursos que os mainframes!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interface gráfica e a multimidia passa a ser explorada por alguns computadores:</a:t>
            </a:r>
          </a:p>
          <a:p>
            <a:pPr lvl="3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linha de comando não é mais tão importante quanto a interface gráfica ou GUI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Imagine a evolução que esta tecnologia não causou?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promoveu/acelerou a construção de sistemas de software (enxutos/leves)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160F7CD-1CC5-B586-1DF4-79E870EA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CF880D07-996A-0168-D0E3-CFFF8F79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996C58-6BF5-49D7-23E8-A8751EE1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332BB5-E70C-576C-2B01-06F38600285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90: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 anos 90 os CIs promovem a computação multimídia em rede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computador sai das empresas para a casa das pessoas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 um novo tipo de mercado e um novo tipo de aplicação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frameworks de desenvolvimento como Delphi e Java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7E4B7A2-9A73-0824-B516-35F632D6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FA903ED9-0E04-A650-9E4B-44DDC0B7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FC9ACF-6A9C-6DE2-B783-A49C14228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A59E32-2156-7704-04F9-AA11EEB1E78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Fatos interessantes sobre essa década: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época os computadores pessoais: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Mudaram completamente a forma de pensar/construir software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programas gráficos e multimidia tomam todo o mercado</a:t>
            </a:r>
          </a:p>
          <a:p>
            <a:pPr lvl="3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mainframe sai de cena e toda a indústria passa a adotar o computador pessoal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interface gráfica e a multimidia são a base do desenvolvimento de software:</a:t>
            </a:r>
          </a:p>
          <a:p>
            <a:pPr lvl="3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Surgem novas profissões e novas IDEs/frameworks para a construção de software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Imagine a evolução que esta tecnologia não causou?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promoveu/acelerou a construção de software (no formato de GUI)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85F2146-FA29-26A3-9518-4173FE12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13" name="Picture 2" descr="Resultado de imagem para Engenharia de Software I">
            <a:extLst>
              <a:ext uri="{FF2B5EF4-FFF2-40B4-BE49-F238E27FC236}">
                <a16:creationId xmlns:a16="http://schemas.microsoft.com/office/drawing/2014/main" id="{51E54D07-FA05-F9A6-900B-B08C6066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6F8EB9F-AD4B-E3B2-24B1-748B232C5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AED0DA0-BA29-ADDC-80D4-924718F68D9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00: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 anos 00 as redes que evoluíram criam o modelo da web (cliente/servidor)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computador vira uma ferramenta de negócios para pessoas e empresas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navegador web e as tecnologias web são o coração do computador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Cresce a demanda e o uso por tecnologias web como PHP/Javascript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ED27D7-120A-3A3E-B043-8F2F3F7B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CDFDB2EF-DD63-F8F2-20EA-5A7590AD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EC727B-9C1E-605B-F05C-B310B11F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62F4E7-092D-924A-B870-A1EC7510018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Era uma vez ...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5FC0F780-CB70-4C0A-8A87-7CA22A7B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2" y="2137330"/>
            <a:ext cx="1062037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Contaremos Aqui uma Pequena História 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</a:rPr>
              <a:t>Muito Comum nas Empresas Desenvolvem Software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AF2082-5415-424D-F48E-5CE0DECB6F8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08E8307C-DDD4-788F-233C-AE1800FD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A90A932-E163-F8F6-5228-55139811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5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Fatos interessantes sobre essa década: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época os computadores pessoais: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Começam a utilizar outros computadores (servidores) que compartilham informação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 computador passa a precisar estar conectado a Internet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Imagine a evolução que esta tecnologia não causou?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promoveu/acelerou a construção de sistemas de software (no formato web)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3A687D-75C0-1258-471C-D88EA7B4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9AA10D82-DAC7-C15A-218E-1CCE248A6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B3A8C4-0490-3655-EB40-78D2E698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3E887A-7488-C3F6-71DA-9E9751AC2A9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5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8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dos Anos 10: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 anos 10 surgem os smartphones modernos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computador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vira um conjunto de serviços na mão do usuário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aplicativos são a base do software moderno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Cresce a demanda e o uso por tecnologias baseadas em Android/iOS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957A104-E130-D93C-51D2-D5C125E5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9AEC64B8-BE09-E162-3FC1-CE9EA422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9CC5F0-9207-102C-A16F-B912D7EA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7F2A7C-2CC5-3CC7-2832-9F0634FDC12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8646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Fatos interessantes sobre essa década: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época os computadores pessoais móveis: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Mudaram completamente a forma de pensar/construir software:</a:t>
            </a:r>
          </a:p>
          <a:p>
            <a:pPr lvl="3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Pois o dispositivo/aplicativo pode funcionar com ou sem internet.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Estes computadores possuem sensores que facilitam o uso do serviço:</a:t>
            </a:r>
          </a:p>
          <a:p>
            <a:pPr lvl="3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o GPS e a integração com os mapas,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Imagine a evolução que esta tecnologia não causou?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promoveu/acelerou a construção de software (como aplicativo).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913628E-9A93-71C6-4DF5-17969904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12" name="Picture 2" descr="Resultado de imagem para Engenharia de Software I">
            <a:extLst>
              <a:ext uri="{FF2B5EF4-FFF2-40B4-BE49-F238E27FC236}">
                <a16:creationId xmlns:a16="http://schemas.microsoft.com/office/drawing/2014/main" id="{B8ED59AE-F549-E1DC-94B0-B803D5EE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D47E0A5-9239-7CB5-7640-4080A4F6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81B6CD3-BC2F-BD2D-6E36-C532F658BD5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45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73458" cy="453746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crise do software aconteceu apenas em 68?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NÃO! ela aconteceu em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 décadas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acontece hoje em dia para muitas empresas de software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Razões: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Tecnologia muda MUITO rápido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Utilização de ferramentas incorretas/defasadas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Desenvolvedores não preparados para aceitar a mudança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Tudo isso faz com que seja oferecido ao cliente soluções ineficientes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874BBA6-330D-831A-6E3D-EA9A4519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História da Engenharia de Software</a:t>
            </a: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2D7DA615-4199-1EE0-7C6B-69C62391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E4AC49-3055-0370-1189-9DF2C9BF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F823F5-8955-84EE-A538-0679FE967D1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178D4-41EC-5455-FD6C-0096D731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221A1-0261-CF50-7042-92DF7789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Passado 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A1825A-D945-1B9F-4433-353192F7394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9E8968-8D97-375E-ACFA-C72CBA80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2247F9F1-FB3F-E646-3D24-51B023D6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omer - ELGL">
            <a:extLst>
              <a:ext uri="{FF2B5EF4-FFF2-40B4-BE49-F238E27FC236}">
                <a16:creationId xmlns:a16="http://schemas.microsoft.com/office/drawing/2014/main" id="{ED9D103F-78A8-EC48-E4FC-8B089E20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13" y="2318033"/>
            <a:ext cx="4572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B2EC-3C60-45EE-586F-3A5011C4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E6A9B-408D-D828-E1EB-3538C5BA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Presente 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EEE6A1-F770-C8A9-1296-82854E0AFBF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55CD0E-E275-910E-9502-5B65E9C7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73691272-91BA-24A5-0F96-79891800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15,000+ Chatbot Icon Stock Illustrations, Royalty-Free Vector Graphics &amp;  Clip Art - iStock | Chatbot icon vector, Chatbot icon editable">
            <a:extLst>
              <a:ext uri="{FF2B5EF4-FFF2-40B4-BE49-F238E27FC236}">
                <a16:creationId xmlns:a16="http://schemas.microsoft.com/office/drawing/2014/main" id="{2FBC08B8-4216-4572-8CB8-E350D4A7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83" y="2035199"/>
            <a:ext cx="3592833" cy="35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na Visão do Desenvolvedor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 Fonte</a:t>
            </a:r>
          </a:p>
        </p:txBody>
      </p:sp>
      <p:pic>
        <p:nvPicPr>
          <p:cNvPr id="1026" name="Picture 2" descr="Resultado de imagem para html logo">
            <a:extLst>
              <a:ext uri="{FF2B5EF4-FFF2-40B4-BE49-F238E27FC236}">
                <a16:creationId xmlns:a16="http://schemas.microsoft.com/office/drawing/2014/main" id="{98F813A1-BA34-4778-A895-3B019E7A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54" y="4490642"/>
            <a:ext cx="2265575" cy="125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hp logo">
            <a:extLst>
              <a:ext uri="{FF2B5EF4-FFF2-40B4-BE49-F238E27FC236}">
                <a16:creationId xmlns:a16="http://schemas.microsoft.com/office/drawing/2014/main" id="{D979C61A-EB5C-4BAC-8511-81AA977C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22" y="3576048"/>
            <a:ext cx="1905101" cy="10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logo">
            <a:extLst>
              <a:ext uri="{FF2B5EF4-FFF2-40B4-BE49-F238E27FC236}">
                <a16:creationId xmlns:a16="http://schemas.microsoft.com/office/drawing/2014/main" id="{7B85669F-DDF5-49EF-8373-CC01F271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504" y="2254970"/>
            <a:ext cx="1174030" cy="11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sql logo">
            <a:extLst>
              <a:ext uri="{FF2B5EF4-FFF2-40B4-BE49-F238E27FC236}">
                <a16:creationId xmlns:a16="http://schemas.microsoft.com/office/drawing/2014/main" id="{45D830A7-DBBD-4329-955A-CBD4C00B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22" y="4222433"/>
            <a:ext cx="1380160" cy="144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7CA56E-0FB6-C18B-6A64-9C2361F8EA1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3C604A-87B0-8A71-2342-66F462F06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DAB30D76-C2C6-ACE1-7B23-CA9CD051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28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6E8F3-46E4-AD65-6C76-5C38DBE7C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39794-910A-D91D-3327-16EDCB7A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na Visão do Desenvolvedor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FD2E13-6ADD-3596-A729-A53C7E26D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Documentação</a:t>
            </a:r>
          </a:p>
        </p:txBody>
      </p:sp>
      <p:pic>
        <p:nvPicPr>
          <p:cNvPr id="1040" name="Picture 16" descr="Resultado de imagem para use case diagram logo">
            <a:extLst>
              <a:ext uri="{FF2B5EF4-FFF2-40B4-BE49-F238E27FC236}">
                <a16:creationId xmlns:a16="http://schemas.microsoft.com/office/drawing/2014/main" id="{2404E645-3D19-54C5-E39B-91415D7D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180" y="1864421"/>
            <a:ext cx="1994392" cy="17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class diagram logo">
            <a:extLst>
              <a:ext uri="{FF2B5EF4-FFF2-40B4-BE49-F238E27FC236}">
                <a16:creationId xmlns:a16="http://schemas.microsoft.com/office/drawing/2014/main" id="{169C0EFB-CA6C-00BA-7FF3-333F57C7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3713"/>
            <a:ext cx="2255269" cy="18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m para UML logo">
            <a:extLst>
              <a:ext uri="{FF2B5EF4-FFF2-40B4-BE49-F238E27FC236}">
                <a16:creationId xmlns:a16="http://schemas.microsoft.com/office/drawing/2014/main" id="{2122FAEB-C4FD-B946-4555-41722BDF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11" y="4888409"/>
            <a:ext cx="1379819" cy="15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8436B5-A9E4-B36A-64BF-CD63B1314BE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322030-9611-7B20-446D-0D874467B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F88B0A8E-4ECF-9A73-650D-2C4EA4FD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77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na Visão do Usuário</a:t>
            </a:r>
          </a:p>
        </p:txBody>
      </p:sp>
      <p:pic>
        <p:nvPicPr>
          <p:cNvPr id="2052" name="Picture 4" descr="Resultado de imagem para facebook logo">
            <a:extLst>
              <a:ext uri="{FF2B5EF4-FFF2-40B4-BE49-F238E27FC236}">
                <a16:creationId xmlns:a16="http://schemas.microsoft.com/office/drawing/2014/main" id="{9DF9E678-A733-4DC7-94EE-160BCCF7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99" y="4142013"/>
            <a:ext cx="1823301" cy="182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uber logo">
            <a:extLst>
              <a:ext uri="{FF2B5EF4-FFF2-40B4-BE49-F238E27FC236}">
                <a16:creationId xmlns:a16="http://schemas.microsoft.com/office/drawing/2014/main" id="{F989E8A0-10AC-47AD-AE05-6DA66A69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98" y="1792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netflix logo">
            <a:extLst>
              <a:ext uri="{FF2B5EF4-FFF2-40B4-BE49-F238E27FC236}">
                <a16:creationId xmlns:a16="http://schemas.microsoft.com/office/drawing/2014/main" id="{D848D77E-1ADF-4B5E-812D-34CF2720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94" y="3022104"/>
            <a:ext cx="2011837" cy="20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instagram">
            <a:extLst>
              <a:ext uri="{FF2B5EF4-FFF2-40B4-BE49-F238E27FC236}">
                <a16:creationId xmlns:a16="http://schemas.microsoft.com/office/drawing/2014/main" id="{D307CA8F-BA7E-4FDB-9B7D-879B7EE9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40" y="42793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516E7DB-DACF-621C-F83B-13057B72791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1E742D-458C-2BC9-8B15-BFFDDE3E7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C9577F72-76FE-325F-7087-BC6EF62C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2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Pensar ...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564"/>
            <a:ext cx="10515600" cy="4351338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Muitos usuários:</a:t>
            </a:r>
          </a:p>
          <a:p>
            <a:pPr lvl="1"/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Utilizam software como serviço</a:t>
            </a:r>
          </a:p>
          <a:p>
            <a:pPr lvl="1"/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 conseguem diferenciar um serviço de um software</a:t>
            </a:r>
          </a:p>
          <a:p>
            <a:pPr lvl="1"/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Exemplo:</a:t>
            </a:r>
          </a:p>
          <a:p>
            <a:pPr lvl="1"/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Netflix que roda em qualquer plataforma</a:t>
            </a:r>
          </a:p>
          <a:p>
            <a:pPr lvl="1"/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Spotify que roda em qualquer plataforma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37DBB2-136F-6A1C-E270-189B35ED4A5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B5A6A6-A680-6464-D1F3-B7698A5D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9DB5E935-7920-94F5-B7AD-389BC37E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61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o Cliente Pede ..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56C4CF5-CE7D-421C-81C2-EBF120487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08" y="2392344"/>
            <a:ext cx="3345558" cy="339466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BCCD08-E168-433A-9950-2CD2B6EC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234" y="3118127"/>
            <a:ext cx="971550" cy="19431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89F72E-7623-5435-7051-08728189C7F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2" name="Picture 2" descr="Resultado de imagem para Engenharia de Software I">
            <a:extLst>
              <a:ext uri="{FF2B5EF4-FFF2-40B4-BE49-F238E27FC236}">
                <a16:creationId xmlns:a16="http://schemas.microsoft.com/office/drawing/2014/main" id="{81519325-7893-B986-3B08-F5A4C940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C19A64D-786E-7FB0-43E5-B6281A694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2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Netflix Como Serviço</a:t>
            </a:r>
          </a:p>
        </p:txBody>
      </p:sp>
      <p:pic>
        <p:nvPicPr>
          <p:cNvPr id="3074" name="Picture 2" descr="Resultado de imagem para netflix computer playform">
            <a:extLst>
              <a:ext uri="{FF2B5EF4-FFF2-40B4-BE49-F238E27FC236}">
                <a16:creationId xmlns:a16="http://schemas.microsoft.com/office/drawing/2014/main" id="{4068FCC1-4B68-4BF2-90FB-18E3C12B1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22308"/>
            <a:ext cx="762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A8D51F-7F1E-6FC0-352B-864488A3D9E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3D6526-B38F-0559-78AA-38D9EC36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8D261871-5979-379D-0300-951F1DF4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50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Spotify Como Serviço</a:t>
            </a:r>
          </a:p>
        </p:txBody>
      </p:sp>
      <p:pic>
        <p:nvPicPr>
          <p:cNvPr id="4098" name="Picture 2" descr="Resultado de imagem para amazon echo dot">
            <a:extLst>
              <a:ext uri="{FF2B5EF4-FFF2-40B4-BE49-F238E27FC236}">
                <a16:creationId xmlns:a16="http://schemas.microsoft.com/office/drawing/2014/main" id="{3CEC23AD-0525-4886-83D6-773A97ECB8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61" y="3858410"/>
            <a:ext cx="2155600" cy="15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iphone">
            <a:extLst>
              <a:ext uri="{FF2B5EF4-FFF2-40B4-BE49-F238E27FC236}">
                <a16:creationId xmlns:a16="http://schemas.microsoft.com/office/drawing/2014/main" id="{E447EC76-0174-4705-96F5-DDB625AE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55" y="2173792"/>
            <a:ext cx="1951088" cy="230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1F2DAA5-3C5B-7336-8181-FBB39F74F2C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D95CE6-9CB4-CED3-3300-6E2B40D0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5" name="Picture 2" descr="Resultado de imagem para Engenharia de Software I">
            <a:extLst>
              <a:ext uri="{FF2B5EF4-FFF2-40B4-BE49-F238E27FC236}">
                <a16:creationId xmlns:a16="http://schemas.microsoft.com/office/drawing/2014/main" id="{8EA15668-77FC-4951-C81D-30088359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70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Isso Muda o Desenvolvimento?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A4DBE-991B-4A71-AF88-0C9FADB1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 visão do usuário?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 deseja que seu produto esteja disponível em todas as plataformas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 visão do desenvolvedor?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Inúmeros tipos de demandas (requisitos) surgem em cada plataforma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Pense em como uma automóvel é limitado em quantidade de recursos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2DA2B2-1DE8-9872-D67C-55E52407319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18BA9C-C787-D293-ED59-E7D8F016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24C1725E-7E87-C0D8-DFD5-2C1AC717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3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Modelos de Engenharia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 Reuso 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Incremental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</a:t>
            </a:r>
          </a:p>
          <a:p>
            <a:pPr marL="457200" lvl="1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C7A577-5AD3-957E-AC6E-DE382DD55A2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8F91DB5-61AF-5552-4DC3-56F57249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11" name="Picture 2" descr="Resultado de imagem para Engenharia de Software I">
            <a:extLst>
              <a:ext uri="{FF2B5EF4-FFF2-40B4-BE49-F238E27FC236}">
                <a16:creationId xmlns:a16="http://schemas.microsoft.com/office/drawing/2014/main" id="{ED788BE1-1294-A14A-EACB-EC2A2292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247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(Definições)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039BDF-6D4D-4808-AA9A-78628B260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9829" cy="4351338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Criando em 1970 por 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Winston Walker Royce</a:t>
            </a: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o mais antigo de todos os processos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Nas primeiras gerações da computação: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Foi o modelo mais adotado por todas as empresas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Foi uma das soluções encontradas para a crise do software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A2AEFE-DEE9-6D54-772C-6B3942D98D1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9EBF82-3917-830C-B5EE-5730454B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01F16A7E-0839-AAF0-53ED-064ECBDE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42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(Funcionamento)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44479"/>
            <a:ext cx="10353261" cy="4351338"/>
          </a:xfrm>
        </p:spPr>
        <p:txBody>
          <a:bodyPr>
            <a:normAutofit/>
          </a:bodyPr>
          <a:lstStyle/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Todas as fases do ciclo de desenvolvimento são feitas em sequência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fase precisa ser 100% concluída para que a próxima seja iniciada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concluída, a fase anterior não poderá mais ser realizada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você voltar uma fase estará quebrando o modelo cascata</a:t>
            </a:r>
          </a:p>
          <a:p>
            <a:pPr marL="0" indent="0">
              <a:buNone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41A852-2153-11E6-DDBE-E857D1DBF80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8DCFCC-AD47-0B0C-DAE9-7AD765B8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8FAD48D2-7CDD-5178-ABFA-64DB3BEF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57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(Modelo)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A007D-9500-4F86-B671-D2FB565B2D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09" y="2331665"/>
            <a:ext cx="4745381" cy="36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21D0734-2E49-CB2B-64BF-9BDDF10DF17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BB5F9D-692E-3DEA-3DA6-02F4C1EF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AD513071-D680-D3B6-AB4F-7D35EF92B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17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(Etapas)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Especificação/Análise: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Análise dos requisitos funcionais (RFs) e não funcionais (RNFs)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 do Software:</a:t>
            </a:r>
          </a:p>
          <a:p>
            <a:pPr lvl="1"/>
            <a:r>
              <a:rPr lang="pt-BR" sz="21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Elaborada a diagramação da arquitetura do software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Implementação (Desenvolvimento):</a:t>
            </a:r>
          </a:p>
          <a:p>
            <a:pPr lvl="1"/>
            <a:r>
              <a:rPr lang="pt-BR" sz="21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Implementação da arquitetura do software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Testes (Verificação):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onde todos os requisitos são testados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Manutenção (Evolução):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Fase que se responsabiliza pela correção dos erros ou melhorias do sistema (evolução)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B0CCD5-0AFB-27BB-D387-1E4FD4BFCBF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7ECF59-7B67-8194-B1C4-4513BF3D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3AFE490D-C82F-E8A4-F274-59C35ED5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5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Documentação rígida (completa) em cada etapa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Objetivos a serem alcançados são muito claros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fácil mensurar o  progresso do projeto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E0DBC-D7CC-C99E-D8C8-08840112DBC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E659D2-45A5-3090-CEE0-FCE4435E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353F7D40-9263-6F2E-980D-8C5CC073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79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(Desvantagens)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Projetos reais raramente seguem fluxo sequencial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geral é difícil para o cliente definir todos os requisitos no início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Mudanças nos requisitos não são toleráveis neste modelo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versão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executável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só ficará pronta no fim do processo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06DE6F-B336-FC38-120D-F821447099F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0BD7A4-25A9-7C4F-43E9-292CC84B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F2831D32-D1BA-6601-C68A-657DBF1F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927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é Prometido ...</a:t>
            </a:r>
          </a:p>
        </p:txBody>
      </p:sp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FB652F2E-9E9C-43EC-A696-09809BCE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08" y="2392343"/>
            <a:ext cx="3360434" cy="339466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6860EA-45E5-40D2-89EB-DB9B4DF4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21" y="3118127"/>
            <a:ext cx="2924175" cy="19431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5D53E2-7950-7833-24B6-DE45A78F321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2C33CD58-42C9-8C8F-12AE-9C676A46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15289E2-0FA0-7B3C-5FCF-66C0BD6BF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7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(Desvantagens)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Muito tempo é gasto para garantir a corretude das fases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Demora muito para o cliente ver algum resultado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cliente (quase sempre) se decepciona quando recebe o produto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Esconde-se os riscos por muito tempo, retardando sua resolução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67F17B-72D5-29C4-6D30-DC3BFAC72EB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7E86CD-0640-81D1-AF9E-3B270352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64266DF2-E4D9-CCDD-CD0C-BB238F0C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84" y="5747033"/>
            <a:ext cx="900984" cy="850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188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(Nos Dias de Hoje)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Porque este modelo é raramente utilizado nos dias atuais?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função de toda complexidade de software já discutida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requisitos tendem a se modificar muitas vezes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Sabe-se que a cada versão o software tende a mudar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 isso modelos orientados a mudança são mais comuns na atualidade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C7FB8-DD7C-0ED3-EB37-3721380E07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573C8D-4684-6C88-BAAD-D670B61C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DEC8CD11-DAA0-68F5-37E8-2157A6CF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619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Cascata (Onde Utilizar?)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sistemas muito críticos: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 é preciso entender minuciosamente os requisitos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 uma vez definido, os requisitos nunca mais vão mudar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Observe que nestes sistemas os requisitos são bem compreendidos: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software só será projetado/construído quando tudo estiver bem compreendido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Neste caso a probabilidade é quase zero que os requisitos mudem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Exemplos: ATM de banco ou sistema de aeronave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77033B-44EC-309E-8C25-7FFB174A9CD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787A20-CD65-70BD-38B8-122F290A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3BD5B972-5C72-D9D0-2A90-CBFCB28E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649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(Definições)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Programação modular onde podemos fazer uso de procedimentos e componentes desenvolvidos em projetos anteriores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Muitas bibliotecas gráficas de IDEs são orientadas ao reuso: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por exemplo a VCL/FMX do Delphi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 a MFC do C#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motivação deste modelo está voltada a produtividade e a qualidade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07E86-AA1A-2681-8536-D070DD515AB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7CC8782-9617-7AD5-9300-4826228D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15" name="Picture 2" descr="Resultado de imagem para Engenharia de Software I">
            <a:extLst>
              <a:ext uri="{FF2B5EF4-FFF2-40B4-BE49-F238E27FC236}">
                <a16:creationId xmlns:a16="http://schemas.microsoft.com/office/drawing/2014/main" id="{494AA87B-721C-17F3-973C-0A12652D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06" y="5528929"/>
            <a:ext cx="1131962" cy="1068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14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028CA-2A5F-557C-DA17-4B248BB27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9094-A5C3-293F-C2DD-E6F2C378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(Definições)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F9532-ABBF-8D50-26ED-03268099E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11" y="2673818"/>
            <a:ext cx="8763178" cy="4351338"/>
          </a:xfrm>
        </p:spPr>
        <p:txBody>
          <a:bodyPr>
            <a:normAutofit/>
          </a:bodyPr>
          <a:lstStyle/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aumento da produtividade é resultado de uma redução no tempo de desenvolvimento, evitando a reconstrução de partes do sistema que já existem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>
            <a:extLst>
              <a:ext uri="{FF2B5EF4-FFF2-40B4-BE49-F238E27FC236}">
                <a16:creationId xmlns:a16="http://schemas.microsoft.com/office/drawing/2014/main" id="{032529A3-FAD3-9F4E-10C2-873469257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F07F0F-0AAB-3BE6-828E-5FB401CDB99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0AEA8D-6F55-A9C4-2543-D324AD27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E7AD8CD9-5BFA-6320-DAC2-EC1A2144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06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(Funcionamento)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Primeiramente os requisitos são levantados: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Utilizando uma técnica tradicional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seguida é feita uma análise de componentes: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sentido de adaptar algo já existente como solução do problema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pratica o reuso de componentes nesta etapa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definido o que será aproveitado: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feito o projeto do software utilizando os componentes reutilizáveis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EA3529-D99A-F7AE-A242-EC2DAA3056B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93AA76-78CD-706C-09D6-CA791BE2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44BD0D26-54B5-FBA6-B14C-B70D70BD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61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(Modelo)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b="1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Processos de Software">
            <a:extLst>
              <a:ext uri="{FF2B5EF4-FFF2-40B4-BE49-F238E27FC236}">
                <a16:creationId xmlns:a16="http://schemas.microsoft.com/office/drawing/2014/main" id="{FF387942-4C88-4D04-BDC0-F9FD17D59D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01" y="3097241"/>
            <a:ext cx="9384793" cy="198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F4F376D-574C-47A9-B0BE-5EA29354A31A}"/>
              </a:ext>
            </a:extLst>
          </p:cNvPr>
          <p:cNvSpPr txBox="1"/>
          <p:nvPr/>
        </p:nvSpPr>
        <p:spPr>
          <a:xfrm>
            <a:off x="3154135" y="5416059"/>
            <a:ext cx="588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Figura ilustrativa do modelo de processo orientado a reuso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CF1C63-D531-4C2F-A8D0-66EFA4F53CA1}"/>
              </a:ext>
            </a:extLst>
          </p:cNvPr>
          <p:cNvSpPr txBox="1"/>
          <p:nvPr/>
        </p:nvSpPr>
        <p:spPr>
          <a:xfrm>
            <a:off x="2036190" y="2727909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A1447F-717E-4C63-88B8-53526B2660D5}"/>
              </a:ext>
            </a:extLst>
          </p:cNvPr>
          <p:cNvSpPr txBox="1"/>
          <p:nvPr/>
        </p:nvSpPr>
        <p:spPr>
          <a:xfrm>
            <a:off x="4124198" y="27248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E26891-4345-48EE-9E0A-9D6C43570ED0}"/>
              </a:ext>
            </a:extLst>
          </p:cNvPr>
          <p:cNvSpPr txBox="1"/>
          <p:nvPr/>
        </p:nvSpPr>
        <p:spPr>
          <a:xfrm>
            <a:off x="6160782" y="27248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9A1D34-A584-434D-8B50-84AEEABE4B61}"/>
              </a:ext>
            </a:extLst>
          </p:cNvPr>
          <p:cNvSpPr txBox="1"/>
          <p:nvPr/>
        </p:nvSpPr>
        <p:spPr>
          <a:xfrm>
            <a:off x="8332134" y="27248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67B149-17FE-436B-8F41-4816207EB69C}"/>
              </a:ext>
            </a:extLst>
          </p:cNvPr>
          <p:cNvSpPr txBox="1"/>
          <p:nvPr/>
        </p:nvSpPr>
        <p:spPr>
          <a:xfrm>
            <a:off x="7231930" y="390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3880DC-7CF0-44C4-B28C-2147FE56025E}"/>
              </a:ext>
            </a:extLst>
          </p:cNvPr>
          <p:cNvSpPr txBox="1"/>
          <p:nvPr/>
        </p:nvSpPr>
        <p:spPr>
          <a:xfrm>
            <a:off x="9739460" y="39637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1DC1FD-4EF2-9677-D142-FD4CAF4B1DF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376F6D8-4FD6-20CD-74B8-F7940A78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18" name="Picture 2" descr="Resultado de imagem para Engenharia de Software I">
            <a:extLst>
              <a:ext uri="{FF2B5EF4-FFF2-40B4-BE49-F238E27FC236}">
                <a16:creationId xmlns:a16="http://schemas.microsoft.com/office/drawing/2014/main" id="{CACCDE32-02D4-EAE9-DBB2-490E2392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94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4" grpId="0"/>
      <p:bldP spid="10" grpId="0"/>
      <p:bldP spid="11" grpId="0"/>
      <p:bldP spid="12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(Etapas)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1273458" cy="4351338"/>
          </a:xfrm>
        </p:spPr>
        <p:txBody>
          <a:bodyPr>
            <a:normAutofit fontScale="62500" lnSpcReduction="20000"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  Especificação dos requisitos:</a:t>
            </a:r>
          </a:p>
          <a:p>
            <a:pPr lvl="1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Requisitos são levantados e especificados</a:t>
            </a:r>
          </a:p>
          <a:p>
            <a:pPr lvl="1"/>
            <a:endParaRPr lang="pt-BR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 Análise de componentes:</a:t>
            </a:r>
          </a:p>
          <a:p>
            <a:pPr lvl="1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Busca por componentes levando em consideração a especificação dos requisitos</a:t>
            </a:r>
          </a:p>
          <a:p>
            <a:pPr lvl="1"/>
            <a:endParaRPr lang="pt-BR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3. Alteração nos requisitos:</a:t>
            </a:r>
          </a:p>
          <a:p>
            <a:pPr lvl="1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Requisitos são modificados para refletir os componentes disponíveis</a:t>
            </a:r>
          </a:p>
          <a:p>
            <a:pPr lvl="1"/>
            <a:endParaRPr lang="pt-BR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4. Projeto de sistema com reuso:</a:t>
            </a:r>
          </a:p>
          <a:p>
            <a:pPr lvl="1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Nesta fase é feito o projeto do sistema (utilizando os componentes reutilizáveis)</a:t>
            </a:r>
          </a:p>
          <a:p>
            <a:pPr lvl="1"/>
            <a:endParaRPr lang="pt-BR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 Desenvolvimento e integração:</a:t>
            </a:r>
          </a:p>
          <a:p>
            <a:pPr lvl="1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sistema é codificado (desenvolvido) e integrado com outros sistemas caso existam</a:t>
            </a:r>
          </a:p>
          <a:p>
            <a:pPr lvl="1"/>
            <a:endParaRPr lang="pt-BR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6. Validação do sistema:</a:t>
            </a:r>
          </a:p>
          <a:p>
            <a:pPr lvl="1"/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implementação desenvolvida é validada com a especificação dos requisitos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D02C551-D478-D418-7744-61546A1A500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14A4135-A60D-DBF3-4D1C-9011491A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11" name="Picture 2" descr="Resultado de imagem para Engenharia de Software I">
            <a:extLst>
              <a:ext uri="{FF2B5EF4-FFF2-40B4-BE49-F238E27FC236}">
                <a16:creationId xmlns:a16="http://schemas.microsoft.com/office/drawing/2014/main" id="{AFF5B733-0825-3C60-5320-DE4F5A3E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64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Aumento na confiança para desenvolver a solução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Maior certeza dos custos do desenvolvimento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acelerado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Uso efetivo de especialistas que desenvolveram os componentes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Conformidade com padrões (Ex: código fonte estruturado)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7BD8A-06D5-FC54-0236-2A3FC597507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A496DE-B12D-0AE1-ADD2-4D2DF589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58E7B576-7BCC-7566-2305-92477AA1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44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(Desvantagens)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Aumento nos custos de manutenção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Falta de ferramentas de apoio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Síndrome do "não-foi-inventado-aqui"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Dificuldade de manutenção de uma biblioteca de componentes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Dificuldade de encontrar e adaptar componentes reutilizáveis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8C7C22C-565B-7906-DAE9-BD46ADC58DD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F1BE60-17BF-BE04-F68B-A3F60B28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4974DF63-28FC-EBE2-28A3-A9B646D0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53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Levantamento de Requisitos ...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AC32AA5B-8C7B-4545-83A7-ABB60D05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08" y="2402752"/>
            <a:ext cx="3361993" cy="338425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4DEC59A-5769-42CA-9180-A683A973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758" y="3118127"/>
            <a:ext cx="952500" cy="19240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C411477-9A68-C96D-C3A9-BDD83CDF06D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0" name="Picture 2" descr="Resultado de imagem para Engenharia de Software I">
            <a:extLst>
              <a:ext uri="{FF2B5EF4-FFF2-40B4-BE49-F238E27FC236}">
                <a16:creationId xmlns:a16="http://schemas.microsoft.com/office/drawing/2014/main" id="{A60319F6-E979-37FA-3C66-6D58BC1E4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79A3EF3-EEB9-329E-0C27-B248EC9AF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8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(Onde Utilizar?)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 modelo é ideal: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a equipe de desenvolvimento possui muitos componentes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 conhece-se as demandas dos clientes por componentes: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o tipo de problema de cliente é muito parecido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 muitas vezes espera-se ter um software em pouco tempo: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 um custo muito baixo (em função do reuso de componentes)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Porém entenda que este modelo pode trazer problemas: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Caso os requisitos não sejam adaptados para os componentes a serem utilizados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BD5DA23-A2F5-5AAF-C321-9ADA5621DF6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160C66-0917-82EA-11B1-641BDC6A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E401E05F-D9C4-09DE-8984-24C68D67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533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Orientado ao Reuso (Nos Dias de Hoje)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 modelo é utilizado nos dias atuais?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Sim, juntamente com outras metodologias mais ágeis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Lembrem que os requisitos tendem a se modificar muitas vezes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Muitas vezes utiliza-se uma versão inicial de protótipo orientado ao reuso: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descobrir os requisitos do cliente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conhecido o problema (de forma mais completa):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componentes são reprojetados de forma a atender a demanda do cliente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D9478E-F14A-A19A-C0AF-E133E806591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B7BCD9-D043-1B87-8A6E-B67F94DD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81722E37-61E8-734B-1E77-AD31E199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477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(Definição)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geralmente usada junto com outro modelo de processo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o modelo incremental que veremos a seguir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Planeja e modela rapidamente um protótipo: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comum na definição de interfaces com os usuários (telas)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Começa com os requisitos menos compreendidos: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Objetivo: entender e validar os requisitos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7CE66E-1287-B781-7A87-6B2049A2FB4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99DFF8-8F72-940E-8391-4EE12078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AB75777E-5449-D554-2803-B58712D4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29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(Funcionamento)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273458" cy="4351338"/>
          </a:xfrm>
        </p:spPr>
        <p:txBody>
          <a:bodyPr>
            <a:normAutofit/>
          </a:bodyPr>
          <a:lstStyle/>
          <a:p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 protótipo apoia duas atividades do processo de engenharia de requisitos:</a:t>
            </a:r>
          </a:p>
          <a:p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Levantamento de requisitos: </a:t>
            </a:r>
          </a:p>
          <a:p>
            <a:pPr lvl="2"/>
            <a:endParaRPr lang="pt-BR" sz="1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protótipos de sistema permitem que os usuários realizem experiências quanto ao funcionamento do sistema</a:t>
            </a:r>
          </a:p>
          <a:p>
            <a:pPr lvl="2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Eles obtêm novas ideias para os requisitos e podem identificar pontos positivos e negativos do software </a:t>
            </a:r>
          </a:p>
          <a:p>
            <a:pPr lvl="2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Eles podem propor novos requisitos de sistema</a:t>
            </a:r>
          </a:p>
          <a:p>
            <a:pPr lvl="1"/>
            <a:endParaRPr lang="pt-BR" sz="1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Validação de requisitos: </a:t>
            </a:r>
          </a:p>
          <a:p>
            <a:pPr lvl="1"/>
            <a:endParaRPr lang="pt-BR" sz="1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protótipo pode revelar erros e omissões nos requisitos propostos</a:t>
            </a:r>
          </a:p>
          <a:p>
            <a:pPr lvl="2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especificação de sistema pode ser modificada para refletir sua compreensão dos requisitos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D706E3-3CF0-2241-A234-3D373AE4D20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52ACB3-BDE4-2D58-C11B-1249AA38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4E6D9F47-CE93-EB23-BED2-EEBACC9C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64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(Funcionamento)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entendidos os requisitos: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sistema final deve ser projetado/implementado baseado no protótipo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protótipo original deve ser descartado/evoluído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 maioria dos projetos, o primeiro sistema construído dificilmente será usável:</a:t>
            </a: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 pode ser muito lento, muito grande, desajeitado em uso, ou todos os três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única questão (dúvida) da prototipação é se deve planejar antecipadamente a construção de algo que se vai jogar fora ou prometer entregar isso aos clientes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FB4789-8CB0-6C0D-1459-47EE8213AE5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561300-4127-3A5D-8D72-E284E676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(Modelo)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Resultado de imagem para mockup app interface">
            <a:extLst>
              <a:ext uri="{FF2B5EF4-FFF2-40B4-BE49-F238E27FC236}">
                <a16:creationId xmlns:a16="http://schemas.microsoft.com/office/drawing/2014/main" id="{BF6E0A5D-D1D2-49A0-ACD2-23B2597E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54" y="2147662"/>
            <a:ext cx="5375091" cy="33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B0C15-4338-4B22-8128-AA46A0088F9E}"/>
              </a:ext>
            </a:extLst>
          </p:cNvPr>
          <p:cNvSpPr txBox="1"/>
          <p:nvPr/>
        </p:nvSpPr>
        <p:spPr>
          <a:xfrm>
            <a:off x="2566731" y="5662362"/>
            <a:ext cx="710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Protótipos Preliminares da Interface Gráfica do Software (Alta Definição)</a:t>
            </a:r>
          </a:p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(Mesmo com Animações o Software ainda não foi Desenvolvido)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80A613-FE18-7EB9-B924-D85F3502D21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6424F4-FC65-0A69-795B-C149B9C4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A4ECE9CA-096E-043B-3BD2-0154A65F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748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(Etapas)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9755289" cy="4351338"/>
          </a:xfrm>
        </p:spPr>
        <p:txBody>
          <a:bodyPr>
            <a:normAutofit/>
          </a:bodyPr>
          <a:lstStyle/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protótipo pode ser oferecido ao cliente em diferentes formas: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[1] Protótipo em papel (Baixa Fidelidade).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[2] Protótipo digital (Mockup) que implemente um subconjunto dos requisitos indicados (Média Fidelidade).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[3] Modelo executável em App/PC retratando a IHC e capacitando o cliente a compreender a forma de interação com o software (Alta Fidelidade).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8E1EEF-F6DC-11EA-A02E-696872BA6B7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61F32C-B75B-8303-E991-5BF64FC7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448A3AEE-D2A4-42FE-5DB8-958A019B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09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54942" y="3055904"/>
            <a:ext cx="8882116" cy="1404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desenvolvimento interessante para alguns sistemas de grande porte que representem grau de dificuldade para exprimir os requisitos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31F0F6-E041-2EC0-A964-1727F3CD124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F566C3-6BF9-FEB2-F3AD-2F3B3DAAC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D8C1A383-755F-CC7B-7004-2CE4F11D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450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57DE5-5B41-621F-3FD8-F71BD66B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D776D-DE8B-58E8-4D7E-50D80DDC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(Vantagens)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6E4D79-7700-E7E6-2902-76690BE8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942" y="3294443"/>
            <a:ext cx="8882116" cy="1404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Possibilita obter uma versão simplificada do que será o sistema com um pequeno investimento inicial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>
            <a:extLst>
              <a:ext uri="{FF2B5EF4-FFF2-40B4-BE49-F238E27FC236}">
                <a16:creationId xmlns:a16="http://schemas.microsoft.com/office/drawing/2014/main" id="{C504173F-7B25-2CC9-4C74-A9D6AE954E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C7854E-9D59-E63A-216E-3773160C917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561464-0571-6410-D8C4-34441AAF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B009278D-2D77-9E05-37DC-D1C0E8B1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55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F180-0D7F-C3FC-3247-6EE698867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5640B-C1CA-EB81-0D79-0C487F22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(Vantagens)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15E590-14C7-D860-A9D0-FD116294B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942" y="3294443"/>
            <a:ext cx="8882116" cy="140459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experiência adquirida no desenvolvimento do protótipo vai ser de extrema utilidade nas etapas posteriores do desenvolvimento do sistema real, permitindo reduzir o seu custo e resultando num sistema melhor concebido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>
            <a:extLst>
              <a:ext uri="{FF2B5EF4-FFF2-40B4-BE49-F238E27FC236}">
                <a16:creationId xmlns:a16="http://schemas.microsoft.com/office/drawing/2014/main" id="{B8C37B5D-2F2C-DCEF-414F-3956E64078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606171-7077-4E71-D14B-714301F70FF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1770CF-30AD-716E-514A-D3FBCF17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5E97F91F-3563-3A0F-A215-CD400DFE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30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Análise de Requisitos ...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FE3A6EC3-83D0-4D1F-B84B-28880439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08" y="2402752"/>
            <a:ext cx="3319853" cy="3384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B29EA5-8D4F-467B-AD07-DBD8D5FB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233" y="3108602"/>
            <a:ext cx="962025" cy="19335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E700DE-7758-E459-4B81-29A25B4685E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D972C675-199D-E938-FC38-4873A7C0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D60F00-FE50-E678-3812-8F2B39ED3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34C8-B0C6-D189-09A8-11775F28A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840FE-3A9F-702E-7014-77B766C6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(Desvantagens)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14838-5047-583E-FE92-499C9095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942" y="3294443"/>
            <a:ext cx="8882116" cy="140459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informamos que o produto precisa ser reconstruído, o cliente  exige que alguns acertos sejam aplicados para tornar o protótipo  um produto. Muito frequentemente, a gerência de desenvolvimento de software cede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>
            <a:extLst>
              <a:ext uri="{FF2B5EF4-FFF2-40B4-BE49-F238E27FC236}">
                <a16:creationId xmlns:a16="http://schemas.microsoft.com/office/drawing/2014/main" id="{0B4EA95E-7766-CD96-1132-CA1F6B65A8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49F652-B53E-DE2F-945C-65166A33EB0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78C03E-F57D-C6B7-C1B4-CC1ED2C8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3922BBB4-D7DB-4871-6159-E2A2598B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5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1708-E917-D356-6271-26E945D2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97A40-9430-886B-041F-35CF9B59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(Desvantagens)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0AF270-D948-A23B-D463-F5F08BC15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942" y="3294443"/>
            <a:ext cx="8882116" cy="140459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desenvolvedor muitas vezes faz concessões de implementação a fim de colocar um protótipo em funcionamento rapidamente. Depois de algum tempo, o desenvolvedor pode familiarizar-se com essas opções e esquecer-se de todas as razões pelas quais elas são inadequadas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>
            <a:extLst>
              <a:ext uri="{FF2B5EF4-FFF2-40B4-BE49-F238E27FC236}">
                <a16:creationId xmlns:a16="http://schemas.microsoft.com/office/drawing/2014/main" id="{D3811504-2ADD-715C-A91C-67E9063D67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46A1A-680E-3174-1EAB-DEDA2BD423E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019876-292E-155B-6A45-56E6AD81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16E1884D-D99F-A595-45C5-F380F814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13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</a:t>
            </a:r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(Onde Utilizar?)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 modelo é ideal: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a equipe conhece pouco sobre os requisitos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o usuário está disposto a pagar por um protótipo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sabe-se que o protótipo será apenas um esboço do projeto: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mesmo não será a base do sistema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5A1FC3-D464-1A05-29D4-212DA3B6323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AAACBC-68BA-66A6-9B64-7DDD8802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FBEB71EA-D259-39FB-A3C4-9626F7C15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40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Prototipação (Nos Dias de Hoje)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 modelo é utilizado nos dias atuais?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Sim, juntamente com outras metodologias mais ágeis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Lembrem que o cliente não sabe o que quer</a:t>
            </a:r>
          </a:p>
          <a:p>
            <a:pPr marL="457200" lvl="1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Muitas vezes utiliza-se uma versão inicial de protótipo orientado ao reuso: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descobrir os requisitos do cliente 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conhecido o problema (de forma mais completa):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componentes são reprojetados de forma a atender a demanda do cliente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Observem como os modelos de processo se complementam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DD3944-C31A-AADF-B3E0-D9ADE8E3A57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D72139-11CD-344F-CEE6-2F9193FD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2A9600B7-F05B-7FE5-8DC1-D796F6E7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(Definições)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0464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Combina o modelo Cascata (Linear):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 entregas (ciclo de vida) de forma incremental (iterativa)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prototipação pode ser utilizada para facilitar a comunicação com o cliente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modelo incremental é formado por ciclos: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 cada ciclo é formado pelas 5 fases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 fases são: análise, projeto, implementação, teste e implantação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Nesse modelo os requisitos são divididos em grupos e esses são usados em cada ciclo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Nesse modelo pode-se notar que o objetivo é minimizar os riscos do projeto e maximizar a importância nos requisitos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261D25-8062-F7E3-FB90-3DE265BAA6B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8EEFFC-5C42-DB07-EC97-D615F90F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A77E7324-494C-F5AA-19EB-02214F55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59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(Funcionamento)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13403" y="2750817"/>
            <a:ext cx="9365193" cy="206719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Cada pedaço (incremento) é desenvolvido de forma linear, como no Modelo em Cascata, e em seguida exposto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aos comentários dos clientes</a:t>
            </a:r>
          </a:p>
          <a:p>
            <a:endParaRPr lang="pt-BR" i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5FB1F7-59DB-61F9-3902-1932FBD1B32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71E770-5B28-FFE4-EE3A-8882777E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BDA0159F-CB9E-6E52-8E7D-45A0304F0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AD91-58CB-A9CC-CCAF-1D6D3F926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7A875-5548-B2A8-12C7-704EBA4F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(Funcionamento)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B3AA25-B873-BBBD-D857-CBF5D156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403" y="3361341"/>
            <a:ext cx="936519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Caso seja necessário alterar algo nessa implementação, é desenvolvido um novo incremento e o resultado é novamente apresentado</a:t>
            </a:r>
          </a:p>
        </p:txBody>
      </p:sp>
      <p:sp>
        <p:nvSpPr>
          <p:cNvPr id="5" name="AutoShape 2" descr="https://image.freepik.com/free-icon/computer-micro-chip_318-35582.png">
            <a:extLst>
              <a:ext uri="{FF2B5EF4-FFF2-40B4-BE49-F238E27FC236}">
                <a16:creationId xmlns:a16="http://schemas.microsoft.com/office/drawing/2014/main" id="{5D646FB1-F427-5072-CE93-068BBBC57E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C95D76-0358-FBA2-912C-01A9F8FF231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7923B2-D7C1-9928-1077-86DC45BB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EF725CFD-BD53-0FAA-52B1-5CA5CEE4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918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(Modelo)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E70D3-F771-4E5E-B275-8F60ED6DB7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70" y="1825625"/>
            <a:ext cx="58260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951FD8-B4FA-7411-8A83-25417D4AD92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01AD9-C7E7-F7F1-2C09-F082D8C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6" name="Picture 2" descr="Resultado de imagem para Engenharia de Software I">
            <a:extLst>
              <a:ext uri="{FF2B5EF4-FFF2-40B4-BE49-F238E27FC236}">
                <a16:creationId xmlns:a16="http://schemas.microsoft.com/office/drawing/2014/main" id="{89DE9961-A6D7-15F8-0F0E-666650BE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454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(Modelo)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97F0CC7-F8BE-40A8-8912-53F75A041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2213253"/>
            <a:ext cx="10496550" cy="3752850"/>
          </a:xfrm>
          <a:prstGeom prst="rect">
            <a:avLst/>
          </a:prstGeom>
        </p:spPr>
      </p:pic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314A65-9F85-4CA5-B0B5-01058E9644BF}"/>
              </a:ext>
            </a:extLst>
          </p:cNvPr>
          <p:cNvSpPr txBox="1"/>
          <p:nvPr/>
        </p:nvSpPr>
        <p:spPr>
          <a:xfrm>
            <a:off x="1932495" y="189005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38C355-E5A1-40A0-A394-45D2FD12D2F9}"/>
              </a:ext>
            </a:extLst>
          </p:cNvPr>
          <p:cNvSpPr/>
          <p:nvPr/>
        </p:nvSpPr>
        <p:spPr>
          <a:xfrm>
            <a:off x="7527639" y="1897623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813646-E3E3-429E-8E08-A2A61218CE08}"/>
              </a:ext>
            </a:extLst>
          </p:cNvPr>
          <p:cNvSpPr/>
          <p:nvPr/>
        </p:nvSpPr>
        <p:spPr>
          <a:xfrm>
            <a:off x="4711633" y="1897623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F54268-B81E-46CF-8A77-05CD7D267467}"/>
              </a:ext>
            </a:extLst>
          </p:cNvPr>
          <p:cNvSpPr/>
          <p:nvPr/>
        </p:nvSpPr>
        <p:spPr>
          <a:xfrm>
            <a:off x="10035547" y="1897623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698631-308F-44DD-AAC9-603480639A0D}"/>
              </a:ext>
            </a:extLst>
          </p:cNvPr>
          <p:cNvSpPr/>
          <p:nvPr/>
        </p:nvSpPr>
        <p:spPr>
          <a:xfrm>
            <a:off x="10518683" y="3244334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4198C11-5A78-409E-A715-F24C06290DFB}"/>
              </a:ext>
            </a:extLst>
          </p:cNvPr>
          <p:cNvSpPr/>
          <p:nvPr/>
        </p:nvSpPr>
        <p:spPr>
          <a:xfrm>
            <a:off x="10518683" y="4644747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38F82-C8EE-419E-BB17-145E37D861FB}"/>
              </a:ext>
            </a:extLst>
          </p:cNvPr>
          <p:cNvSpPr/>
          <p:nvPr/>
        </p:nvSpPr>
        <p:spPr>
          <a:xfrm>
            <a:off x="8130955" y="464474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B2C7A20-DF90-4833-A55D-D1BC98D71336}"/>
              </a:ext>
            </a:extLst>
          </p:cNvPr>
          <p:cNvSpPr/>
          <p:nvPr/>
        </p:nvSpPr>
        <p:spPr>
          <a:xfrm>
            <a:off x="7527639" y="3244334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44DAD67-FBFE-4D37-97F6-274BE4328F8B}"/>
              </a:ext>
            </a:extLst>
          </p:cNvPr>
          <p:cNvSpPr/>
          <p:nvPr/>
        </p:nvSpPr>
        <p:spPr>
          <a:xfrm>
            <a:off x="4711633" y="4607543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1214BE-8900-DD26-9DE1-AD5C490CBB0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CAAC97C-BB5B-3413-AA00-87017E7E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563" y="365125"/>
            <a:ext cx="997070" cy="15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(Etapas)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0464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 Definição de requisitos: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de definição dos requisitos do sistema ou do novo incremento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 Associação dos requisitos aos incrementos: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Atividade de juntar o requisito (análise) aos incrementos já desenvolvidos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3. Projeto do incremento: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 da arquitetura do sistema com o novo incremento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4. Desenvolvimento do incremento: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onde o incremento é desenvolvido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AB60C4-5E1C-D1E4-EB69-87453B858D1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D3FA70-EA63-124E-09D1-A304E044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7C139BD0-F403-127C-C42D-8F7231F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71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 de Requisitos ...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42BB92BD-426C-4EB2-BA15-2A2906AB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30" y="2402752"/>
            <a:ext cx="3367831" cy="3384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A76792-17FE-4316-94B3-F5C92B4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233" y="3137618"/>
            <a:ext cx="971550" cy="19145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7951191-D01C-EF70-2185-C91A458480E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210D4AC3-99F6-8E3E-FB1A-EB3A6DC3F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7B2CF54-FE2F-6C82-49B7-8230D17ED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(Etapas)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0464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5. Validação do incremento: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onde o incremento é validado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6. Integração do incremento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Incremento é integrado ao sistema já existente (TODO)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7. Validação do sistema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onde todo o novo sistema (com o incremento) é validado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8. Implantação do incremento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onde o incremento é implantado e um novo sistema é gerado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9. Sistema Final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Etapa final de desenvolvimento do sistema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9602CC-9324-F252-25E3-26B86054E72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FE38E3-4FFA-88A5-1024-48CC34BB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5491E1AD-EA9E-4E20-331A-323FB06C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26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26452" cy="4351338"/>
          </a:xfrm>
        </p:spPr>
        <p:txBody>
          <a:bodyPr>
            <a:normAutofit fontScale="92500" lnSpcReduction="20000"/>
          </a:bodyPr>
          <a:lstStyle/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clientes não precisam esperar a entrega final do sistema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Os clientes podem usar o sistema de forma parcial (incompleta)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Serviços de mais alta prioridade podem ser entregues primeiro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risco de falha global do projeto é menor que o modelo cascata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um grande erro é cometido, apenas o último incremento é descartado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4EAAC1-A53D-E94B-A865-773FD431CD1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D144FB-7C87-08EB-66F8-5A55019B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(Desvantagens)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Pode ser difícil definir os recursos comuns e propriedades globais dos sistema</a:t>
            </a:r>
          </a:p>
          <a:p>
            <a:pPr marL="0" indent="0">
              <a:buNone/>
            </a:pPr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Pode causar dificuldades no fechamento do contrato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Número de iterações não pode ser definido no início do processo</a:t>
            </a:r>
          </a:p>
          <a:p>
            <a:endParaRPr lang="pt-BR" sz="2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Gerenciamento do custo é mais complexo devido ao número de iterações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35B59E-8F07-5DDB-080E-533829127D1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DFAF7F-513B-D888-5CCA-184F42AB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675" y="365125"/>
            <a:ext cx="1085958" cy="1729489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5F8E9F5D-9D48-BBF9-6F89-D0C64A0A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12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5758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(Onde Utilizar?)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 modelo é ideal: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a equipe conhece pouco sobre os requisitos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o cliente é acessível e comunicativo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o ciclo de evolução do software é pequeno (Incremental)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o cliente não precisa receber o software todo para utilizar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B576060-883E-3098-7061-074D4105697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7F3ED8-0EEC-62E9-87A2-AE02F36A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C1003B81-C1C2-D06C-226C-29F592DE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2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Modelo de Entrega Incremental (Nos Dias de Hoje)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4479"/>
            <a:ext cx="10947400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Este modelo é utilizado nos dias atuais?</a:t>
            </a:r>
          </a:p>
          <a:p>
            <a:pPr marL="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Sim, juntamente com metodologias mais ágeis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Lembrem que o cliente não sabe o que quer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Muitas vezes utiliza-se uma versão inicial de protótipo orientado ao reuso: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descobrir os requisitos do cliente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vez conhecido o problema (de forma um pouco mais profunda):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modelo de entrega incremental parte no desenvolvimento das funcionalidades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Sempre das mais importantes/prioritárias para as menos importantes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Observem como os modelos de processo se complementam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A5EA91-7C96-53F3-17B6-A413B02AC24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33A295-1FAC-A625-63ED-53F757AE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11" name="Picture 2" descr="Resultado de imagem para Engenharia de Software I">
            <a:extLst>
              <a:ext uri="{FF2B5EF4-FFF2-40B4-BE49-F238E27FC236}">
                <a16:creationId xmlns:a16="http://schemas.microsoft.com/office/drawing/2014/main" id="{50FE91B2-CB95-2070-82F2-222D6F17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5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Qual Modelo Devo Utilizar?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7025" cy="4351338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Caso trabalhe com um sistema crítico: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conheça todos os requisitos de início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modelo de processo Cascata é o mais adequado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Caso trabalhe com um modelo de negócio muito volátil: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 que os requisitos mudam toda hora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desenvolvimento incremental com uso de prototipação é a saída recomendada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Estudaremos metodologias ainda mais ágeis: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 propõem a adoção de métodos mais simples de engenharia de software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Lembrem que alguns destes modelos são evoluídos nos métodos ágeis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5EDE91-AE9A-42C9-B031-0F77D12FE8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Engenharia de Software</a:t>
            </a:r>
            <a:r>
              <a:rPr lang="pt-BR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"Módulo 04 – Processos (Paradigmas) da Engenharia de Software"                                                             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591E144-E46C-F4CE-BDA2-D01B57C88DB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745AF8-0EF3-21C5-0E48-C6B10AC6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Antes de Avançarmos Observe 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Estas metodologias: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Necessitam de muita comunicação com o cliente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 vez que o cliente aparece no ciclo de desenvolvimento: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Passamos a conhecer mais sobre o domínio do problema (regra de negócio)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solução que está sendo desenvolvida será cada vez mais clara ao cliente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Porém tudo isso irá gerar: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esforço de comunicação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Maior possibilidade de mudança de requisitos durante o processo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Precisamos estar preparados para mudanças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 mesma forma que os requisitos mudam, o tempo e o custo precisam mudar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09B8BC-FC91-6C97-A1E4-C1C6D7AC709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2B2FEB-B7FF-1F7E-6D98-1EA62065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tudo isso está evitando?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Espaço Reservado para Conteúdo 3">
            <a:extLst>
              <a:ext uri="{FF2B5EF4-FFF2-40B4-BE49-F238E27FC236}">
                <a16:creationId xmlns:a16="http://schemas.microsoft.com/office/drawing/2014/main" id="{72B26AEC-19AB-4D2E-9D3D-31B0CE3D0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59" y="1890055"/>
            <a:ext cx="2890161" cy="2932585"/>
          </a:xfrm>
          <a:prstGeom prst="rect">
            <a:avLst/>
          </a:prstGeom>
        </p:spPr>
      </p:pic>
      <p:pic>
        <p:nvPicPr>
          <p:cNvPr id="8" name="Espaço Reservado para Conteúdo 2">
            <a:extLst>
              <a:ext uri="{FF2B5EF4-FFF2-40B4-BE49-F238E27FC236}">
                <a16:creationId xmlns:a16="http://schemas.microsoft.com/office/drawing/2014/main" id="{ACC437E7-3962-454F-A44E-1A834524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4" y="1933064"/>
            <a:ext cx="2934442" cy="29149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D5982F-6F49-4A06-82F1-C083E9D4F532}"/>
              </a:ext>
            </a:extLst>
          </p:cNvPr>
          <p:cNvSpPr txBox="1"/>
          <p:nvPr/>
        </p:nvSpPr>
        <p:spPr>
          <a:xfrm>
            <a:off x="997850" y="484800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foi pedido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49DF1B-2725-4797-91CD-B61DDD6DA0EC}"/>
              </a:ext>
            </a:extLst>
          </p:cNvPr>
          <p:cNvSpPr txBox="1"/>
          <p:nvPr/>
        </p:nvSpPr>
        <p:spPr>
          <a:xfrm>
            <a:off x="3694913" y="4848009"/>
            <a:ext cx="249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realmente queria</a:t>
            </a:r>
          </a:p>
        </p:txBody>
      </p:sp>
      <p:pic>
        <p:nvPicPr>
          <p:cNvPr id="11" name="Espaço Reservado para Conteúdo 3">
            <a:extLst>
              <a:ext uri="{FF2B5EF4-FFF2-40B4-BE49-F238E27FC236}">
                <a16:creationId xmlns:a16="http://schemas.microsoft.com/office/drawing/2014/main" id="{AE226069-EBFE-4D36-A9A5-DC5F7A15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61" y="4357412"/>
            <a:ext cx="4304383" cy="13505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ADB5B8-BD0E-4C93-9D8B-87096049F344}"/>
              </a:ext>
            </a:extLst>
          </p:cNvPr>
          <p:cNvSpPr txBox="1"/>
          <p:nvPr/>
        </p:nvSpPr>
        <p:spPr>
          <a:xfrm>
            <a:off x="6659730" y="3905012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 de Desenvolvimento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E8DC34-A819-49E8-B80A-4FFE558155DD}"/>
              </a:ext>
            </a:extLst>
          </p:cNvPr>
          <p:cNvSpPr txBox="1"/>
          <p:nvPr/>
        </p:nvSpPr>
        <p:spPr>
          <a:xfrm>
            <a:off x="7800427" y="5763994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 de Evolução/Manutenção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F1212A8-2DA3-7D40-5400-84F86D0CA1F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41D3694-8C9F-661A-7FCC-D90A62470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877129"/>
            <a:ext cx="10947400" cy="4351338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 </a:t>
            </a:r>
            <a:r>
              <a:rPr lang="pt-BR" sz="36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 foi uma verdadeira revolução</a:t>
            </a:r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pois contradiz as principais premissas de desenvolvimento de sistemas (2001). O documento estabeleceu o alicerce para o nascimento de todas as técnicas e métodos ágeis contemporâneos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6BB356-63DD-AE82-9B0B-556D5BC07CD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EC6D3F-9D8E-1F4B-C6DD-A38709F9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97BBF2A3-26A7-3EB0-AFB8-B996CE65F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33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Passamos a valorizar:</a:t>
            </a:r>
          </a:p>
          <a:p>
            <a:pPr marL="685800" lvl="2">
              <a:spcBef>
                <a:spcPts val="1000"/>
              </a:spcBef>
            </a:pPr>
            <a:endParaRPr lang="pt-BR" sz="2400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Indivíduos e interações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processos e ferramentas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em funcionamento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documentação abrangente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Colaboração com o cliente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negociação de contratos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Responder a mudanças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seguir um plano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98A4C3-F58F-9E38-C8D4-F98AAE1BAAE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6A5575-2D4F-110F-52FD-B7BC611D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CCE1F53F-666F-FFF7-D5FD-AEEB1E9D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41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Implementação do Produto ...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1C36133-81F7-4259-86C7-4F9F4CB2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44" y="2402752"/>
            <a:ext cx="3405117" cy="3384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FAB762-1DF0-46C3-9B34-CFED4B3C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233" y="3099518"/>
            <a:ext cx="1000125" cy="19526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E97B53-772B-23DA-A64E-313A3CD636D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8" name="Picture 2" descr="Resultado de imagem para Engenharia de Software I">
            <a:extLst>
              <a:ext uri="{FF2B5EF4-FFF2-40B4-BE49-F238E27FC236}">
                <a16:creationId xmlns:a16="http://schemas.microsoft.com/office/drawing/2014/main" id="{925029C7-9111-9D20-89CC-29B9B179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ACF88F4-E6F5-3D2F-0C8F-68DD1CFD7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9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Indivíduos e interações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processos e ferramentas:</a:t>
            </a:r>
          </a:p>
          <a:p>
            <a:pPr marL="228600" lvl="1">
              <a:spcBef>
                <a:spcPts val="1000"/>
              </a:spcBef>
            </a:pPr>
            <a:endParaRPr lang="pt-BR" sz="2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Muitas vezes pessoas se resguardam atrás de ferramentas</a:t>
            </a:r>
          </a:p>
          <a:p>
            <a:pPr marL="1143000" lvl="3">
              <a:spcBef>
                <a:spcPts val="1000"/>
              </a:spcBef>
            </a:pPr>
            <a:r>
              <a:rPr lang="pt-BR" sz="2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 exemplo: Apenas um e-mail valida/autoriza algo</a:t>
            </a:r>
          </a:p>
          <a:p>
            <a:pPr marL="1143000" lvl="3">
              <a:spcBef>
                <a:spcPts val="1000"/>
              </a:spcBef>
            </a:pPr>
            <a:r>
              <a:rPr lang="pt-BR" sz="2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está escrito na documentação não devemos alterar</a:t>
            </a:r>
          </a:p>
          <a:p>
            <a:pPr marL="1143000" lvl="3">
              <a:spcBef>
                <a:spcPts val="1000"/>
              </a:spcBef>
            </a:pPr>
            <a:endParaRPr lang="pt-BR" sz="2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cultura ágil pede que a comunicação mude estas frases:</a:t>
            </a:r>
          </a:p>
          <a:p>
            <a:pPr marL="1143000" lvl="3">
              <a:spcBef>
                <a:spcPts val="1000"/>
              </a:spcBef>
            </a:pPr>
            <a:r>
              <a:rPr lang="pt-BR" sz="2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que as coisas simples sejam feitas de forma simples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1FED97-B5AC-051A-60F5-12E58AE6873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DB15B8-5D43-B3B7-92CB-33ED8B01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B1AF06B0-6D51-8488-9030-85A05808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639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em funcionamento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documentação abrangente.</a:t>
            </a:r>
          </a:p>
          <a:p>
            <a:pPr lvl="1"/>
            <a:endParaRPr lang="pt-BR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muitos autores o sucesso de um projeto significa:</a:t>
            </a:r>
          </a:p>
          <a:p>
            <a:pPr lvl="2"/>
            <a:r>
              <a:rPr lang="pt-BR" sz="1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 o software em funcionamento</a:t>
            </a:r>
          </a:p>
          <a:p>
            <a:pPr lvl="2"/>
            <a:endParaRPr lang="pt-BR" sz="1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 muitos autores:</a:t>
            </a:r>
          </a:p>
          <a:p>
            <a:pPr lvl="2"/>
            <a:r>
              <a:rPr lang="pt-BR" sz="1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documentação é útil mas deve ser feita o suficiente para que o trabalho seja realizado</a:t>
            </a:r>
          </a:p>
          <a:p>
            <a:pPr lvl="2"/>
            <a:r>
              <a:rPr lang="pt-BR" sz="1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em funcionamento é a melhor maneira de conversar com o cliente</a:t>
            </a:r>
          </a:p>
          <a:p>
            <a:pPr lvl="2"/>
            <a:r>
              <a:rPr lang="pt-BR" sz="1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comum o erro de que a documentação substitui a iteração entre pessoas</a:t>
            </a:r>
          </a:p>
          <a:p>
            <a:pPr lvl="2"/>
            <a:endParaRPr lang="pt-BR" sz="18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entrega de artefatos (software) funcional deve acontecer:</a:t>
            </a:r>
          </a:p>
          <a:p>
            <a:pPr lvl="2"/>
            <a:r>
              <a:rPr lang="pt-BR" sz="18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maneira constante a cada ciclo (incremento)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60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228BCE-1DB4-025E-6A00-0931A943F2D7}"/>
              </a:ext>
            </a:extLst>
          </p:cNvPr>
          <p:cNvSpPr txBox="1"/>
          <p:nvPr/>
        </p:nvSpPr>
        <p:spPr>
          <a:xfrm>
            <a:off x="0" y="648866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sz="1600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sz="1600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sz="1600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86A166-C523-3A7A-40A9-2EE7381E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BF35A49D-346A-C771-5B70-442A1412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51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124414" cy="43513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Colaboração com o cliente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negociação de contratos: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desenvolvimento Ágil não há "nós" e "eles", há simplesmente "nós":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Clientes e desenvolvedores estão do mesmo lado</a:t>
            </a: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Ambos são necessários para que se produza software de boa qualidade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Essa colaboração envolve tomada de decisão conjunta com rapidez:</a:t>
            </a:r>
          </a:p>
          <a:p>
            <a:pPr lvl="2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Muita vezes tornando desnecessário a existência de contratos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1EB3FD-EBF5-7DE0-D044-0D454EE619E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37BF1D-AA78-F1A6-FFAB-BFA252B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B6B7E230-6C8B-F747-1B3F-78637315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74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Responder a mudanças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que seguir um plano: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 deve balancear o planejar com o mudar, dependendo o nível de incerteza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Iterações curtas de desenvolvimento permitem que mudanças possam ser mais rapidamente inseridas no projeto, de forma que atendam às novas necessidades dos clientes</a:t>
            </a: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AC8335-A08F-E98E-C973-EB27919C971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94B875-FA2C-E701-360D-8AB11527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63FB38E2-6667-9109-CF52-DA13AC75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84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endParaRPr lang="pt-BR" b="1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pt-BR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2" descr="Ágil não é o mesmo que rápido">
            <a:extLst>
              <a:ext uri="{FF2B5EF4-FFF2-40B4-BE49-F238E27FC236}">
                <a16:creationId xmlns:a16="http://schemas.microsoft.com/office/drawing/2014/main" id="{D4FFA1B0-2413-49FC-BF99-425CE71B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678" y="2130573"/>
            <a:ext cx="4540644" cy="340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esenvolvimento-de-software-agil">
            <a:extLst>
              <a:ext uri="{FF2B5EF4-FFF2-40B4-BE49-F238E27FC236}">
                <a16:creationId xmlns:a16="http://schemas.microsoft.com/office/drawing/2014/main" id="{8AF57DE7-3BC4-43BB-AE04-70E3CB1D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228" y="4516285"/>
            <a:ext cx="2113268" cy="19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2A567BD-8EB3-C0F4-9120-5D17677C60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C1962E-7843-7627-A453-A1671534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endParaRPr lang="pt-B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2" descr="Manifesto Ágil">
            <a:extLst>
              <a:ext uri="{FF2B5EF4-FFF2-40B4-BE49-F238E27FC236}">
                <a16:creationId xmlns:a16="http://schemas.microsoft.com/office/drawing/2014/main" id="{2B728648-31DE-481E-8E75-C1E21012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28" y="2500861"/>
            <a:ext cx="8656344" cy="30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FC83A1-D8D3-60A9-83DD-8E5251A297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06799F-5F8B-B454-0BD3-1C53EB6E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FC65DEC0-B8BE-86BD-032E-F311E428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919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877129"/>
            <a:ext cx="10947400" cy="4351338"/>
          </a:xfrm>
        </p:spPr>
        <p:txBody>
          <a:bodyPr>
            <a:normAutofit/>
          </a:bodyPr>
          <a:lstStyle/>
          <a:p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 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Manifesto ágil 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resumido em 12 grandes princípios que serão estudados a seguir</a:t>
            </a: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C39704-1094-E6E5-BE85-11A3A4C9322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3ACB78-4DFF-85CA-8EC2-3A59ADEB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  <p:pic>
        <p:nvPicPr>
          <p:cNvPr id="7" name="Picture 2" descr="Resultado de imagem para Engenharia de Software I">
            <a:extLst>
              <a:ext uri="{FF2B5EF4-FFF2-40B4-BE49-F238E27FC236}">
                <a16:creationId xmlns:a16="http://schemas.microsoft.com/office/drawing/2014/main" id="{2A92B4FC-B80B-2868-F21E-38B3D1F72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89" y="5428539"/>
            <a:ext cx="1238279" cy="1169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290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Garantir a Satisfação do Cliente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Nossa maior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prioridade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satisfazer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através da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adiantada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contínua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</a:t>
            </a:r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40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valor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br>
              <a:rPr lang="pt-BR" sz="4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4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satisfacao">
            <a:extLst>
              <a:ext uri="{FF2B5EF4-FFF2-40B4-BE49-F238E27FC236}">
                <a16:creationId xmlns:a16="http://schemas.microsoft.com/office/drawing/2014/main" id="{97831B0F-4358-4C71-8A64-823C5AAC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85" y="4770628"/>
            <a:ext cx="2579753" cy="17180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55EF16-7F30-2547-2D5E-21C44BA483F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9160FA-C23B-C6F5-0164-F4568A91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Mudanças Tardias são Bem Vindas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Aceitar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mudanças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requisitos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mesmo no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fim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desenvolvimento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Processos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ágeis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adequam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mudanças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para que o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possa tirar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vantagens</a:t>
            </a:r>
            <a:r>
              <a:rPr lang="pt-BR" sz="3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competitivas</a:t>
            </a:r>
            <a:endParaRPr lang="pt-BR" sz="32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Difference in the group">
            <a:extLst>
              <a:ext uri="{FF2B5EF4-FFF2-40B4-BE49-F238E27FC236}">
                <a16:creationId xmlns:a16="http://schemas.microsoft.com/office/drawing/2014/main" id="{E0448A00-E27E-4690-837A-C20D7967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480" y="4727428"/>
            <a:ext cx="2674120" cy="1795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E23398-D4A0-1DAF-736B-268A8B64E4A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98115C-0997-EFCB-BCD2-D94889B3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Funcional Entregue Frequentemente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2300" y="1861185"/>
            <a:ext cx="109474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funcional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entregue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frequentemente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(semanal ou mensal) no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menor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intervalo</a:t>
            </a:r>
            <a: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4400" b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possível</a:t>
            </a:r>
          </a:p>
          <a:p>
            <a:pPr marL="0" indent="0">
              <a:buNone/>
            </a:pPr>
            <a:br>
              <a:rPr lang="pt-BR" sz="44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44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utoShape 2" descr="https://image.freepik.com/free-icon/computer-micro-chip_318-35582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146" name="Picture 2" descr="cheetah of Serengeti">
            <a:extLst>
              <a:ext uri="{FF2B5EF4-FFF2-40B4-BE49-F238E27FC236}">
                <a16:creationId xmlns:a16="http://schemas.microsoft.com/office/drawing/2014/main" id="{97242C35-034D-4348-8889-6604B741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242" y="4778489"/>
            <a:ext cx="3420358" cy="17101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22C1126-205E-2457-FC44-26B0687BBF3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latin typeface="Segoe UI Light" panose="020B0502040204020203" pitchFamily="34" charset="0"/>
              </a:rPr>
              <a:t>Engenharia de Software III –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0070C0"/>
                </a:solidFill>
                <a:latin typeface="Segoe UI Light" panose="020B0502040204020203" pitchFamily="34" charset="0"/>
              </a:rPr>
              <a:t>"Módulo 04 – Engenharia Tradicional Vs. Ágil"                                                             </a:t>
            </a:r>
            <a:endParaRPr lang="pt-BR" dirty="0">
              <a:latin typeface="Segoe UI Light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D70F5A-9B2A-09CA-633F-08397D3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25" y="365125"/>
            <a:ext cx="1298008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4511</TotalTime>
  <Words>7096</Words>
  <Application>Microsoft Office PowerPoint</Application>
  <PresentationFormat>Widescreen</PresentationFormat>
  <Paragraphs>1040</Paragraphs>
  <Slides>127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Calibri Light</vt:lpstr>
      <vt:lpstr>Segoe UI Light</vt:lpstr>
      <vt:lpstr>Tema do Office</vt:lpstr>
      <vt:lpstr>Engenharia de Software Tradicional Vs. Ágil</vt:lpstr>
      <vt:lpstr>Material de Apoio</vt:lpstr>
      <vt:lpstr>Era uma vez ...</vt:lpstr>
      <vt:lpstr>O que o Cliente Pede ..</vt:lpstr>
      <vt:lpstr>O que é Prometido ...</vt:lpstr>
      <vt:lpstr>Levantamento de Requisitos ...</vt:lpstr>
      <vt:lpstr>Análise de Requisitos ...</vt:lpstr>
      <vt:lpstr>Projeto de Requisitos ...</vt:lpstr>
      <vt:lpstr>Implementação do Produto ...</vt:lpstr>
      <vt:lpstr>O que o Cliente Precisava ...</vt:lpstr>
      <vt:lpstr>Podemos Evitar Tudo Isso?</vt:lpstr>
      <vt:lpstr>Apresentação do PowerPoint</vt:lpstr>
      <vt:lpstr>Como Tudo Começou?</vt:lpstr>
      <vt:lpstr>Os Primeiros Computadores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História da Engenharia de Software</vt:lpstr>
      <vt:lpstr>Passado ...</vt:lpstr>
      <vt:lpstr>Presente ...</vt:lpstr>
      <vt:lpstr>Software na Visão do Desenvolvedor</vt:lpstr>
      <vt:lpstr>Software na Visão do Desenvolvedor</vt:lpstr>
      <vt:lpstr>Software na Visão do Usuário</vt:lpstr>
      <vt:lpstr>Para Pensar ...</vt:lpstr>
      <vt:lpstr>Netflix Como Serviço</vt:lpstr>
      <vt:lpstr>Spotify Como Serviço</vt:lpstr>
      <vt:lpstr>Isso Muda o Desenvolvimento?</vt:lpstr>
      <vt:lpstr>Modelos de Engenharia de Software</vt:lpstr>
      <vt:lpstr>Modelo Cascata (Definições)</vt:lpstr>
      <vt:lpstr>Modelo Cascata (Funcionamento)</vt:lpstr>
      <vt:lpstr>Modelo Cascata (Modelo)</vt:lpstr>
      <vt:lpstr>Modelo Cascata (Etapas)</vt:lpstr>
      <vt:lpstr>Modelo Cascata (Vantagens)</vt:lpstr>
      <vt:lpstr>Modelo Cascata (Desvantagens)</vt:lpstr>
      <vt:lpstr>Modelo Cascata (Desvantagens)</vt:lpstr>
      <vt:lpstr>Modelo Cascata (Nos Dias de Hoje)</vt:lpstr>
      <vt:lpstr>Modelo Cascata (Onde Utilizar?)</vt:lpstr>
      <vt:lpstr>Modelo Orientado ao Reuso (Definições)</vt:lpstr>
      <vt:lpstr>Modelo Orientado ao Reuso (Definições)</vt:lpstr>
      <vt:lpstr>Modelo Orientado ao Reuso (Funcionamento)</vt:lpstr>
      <vt:lpstr>Modelo Orientado ao Reuso (Modelo)</vt:lpstr>
      <vt:lpstr>Modelo Orientado ao Reuso (Etapas)</vt:lpstr>
      <vt:lpstr>Modelo Orientado ao Reuso (Vantagens)</vt:lpstr>
      <vt:lpstr>Modelo Orientado ao Reuso (Desvantagens)</vt:lpstr>
      <vt:lpstr>Modelo Orientado ao Reuso (Onde Utilizar?)</vt:lpstr>
      <vt:lpstr>Modelo Orientado ao Reuso (Nos Dias de Hoje)</vt:lpstr>
      <vt:lpstr>Prototipação (Definição)</vt:lpstr>
      <vt:lpstr>Prototipação (Funcionamento)</vt:lpstr>
      <vt:lpstr>Prototipação (Funcionamento)</vt:lpstr>
      <vt:lpstr>Prototipação (Modelo)</vt:lpstr>
      <vt:lpstr>Prototipação (Etapas)</vt:lpstr>
      <vt:lpstr>Prototipação (Vantagens)</vt:lpstr>
      <vt:lpstr>Prototipação (Vantagens)</vt:lpstr>
      <vt:lpstr>Prototipação (Vantagens)</vt:lpstr>
      <vt:lpstr>Prototipação (Desvantagens)</vt:lpstr>
      <vt:lpstr>Prototipação (Desvantagens)</vt:lpstr>
      <vt:lpstr>Prototipação (Onde Utilizar?)</vt:lpstr>
      <vt:lpstr>Prototipação (Nos Dias de Hoje)</vt:lpstr>
      <vt:lpstr>Modelo de Entrega Incremental (Definições)</vt:lpstr>
      <vt:lpstr>Modelo de Entrega Incremental (Funcionamento)</vt:lpstr>
      <vt:lpstr>Modelo de Entrega Incremental (Funcionamento)</vt:lpstr>
      <vt:lpstr>Modelo de Entrega Incremental (Modelo)</vt:lpstr>
      <vt:lpstr>Modelo de Entrega Incremental (Modelo)</vt:lpstr>
      <vt:lpstr>Modelo de Entrega Incremental (Etapas)</vt:lpstr>
      <vt:lpstr>Modelo de Entrega Incremental (Etapas)</vt:lpstr>
      <vt:lpstr>Modelo de Entrega Incremental (Vantagens)</vt:lpstr>
      <vt:lpstr>Modelo de Entrega Incremental (Desvantagens)</vt:lpstr>
      <vt:lpstr>Modelo de Entrega Incremental (Onde Utilizar?)</vt:lpstr>
      <vt:lpstr>Modelo de Entrega Incremental (Nos Dias de Hoje)</vt:lpstr>
      <vt:lpstr>Qual Modelo Devo Utilizar?</vt:lpstr>
      <vt:lpstr>Antes de Avançarmos Observe ..</vt:lpstr>
      <vt:lpstr>O que tudo isso está evitando?</vt:lpstr>
      <vt:lpstr>Manifesto Ágil</vt:lpstr>
      <vt:lpstr>Manifesto Ágil</vt:lpstr>
      <vt:lpstr>Manifesto Ágil</vt:lpstr>
      <vt:lpstr>Manifesto Ágil</vt:lpstr>
      <vt:lpstr>Manifesto Ágil</vt:lpstr>
      <vt:lpstr>Manifesto Ágil</vt:lpstr>
      <vt:lpstr>Manifesto Ágil</vt:lpstr>
      <vt:lpstr>Manifesto Ágil</vt:lpstr>
      <vt:lpstr>Manifesto Ágil</vt:lpstr>
      <vt:lpstr>Garantir a Satisfação do Cliente</vt:lpstr>
      <vt:lpstr>Mudanças Tardias são Bem Vindas</vt:lpstr>
      <vt:lpstr>Software Funcional Entregue Frequentemente</vt:lpstr>
      <vt:lpstr>Cooperação Constante entre as Pessoas</vt:lpstr>
      <vt:lpstr>Indivíduos Motivados (Relação de Confiança)</vt:lpstr>
      <vt:lpstr>Mais Conversa Menos E-Mail</vt:lpstr>
      <vt:lpstr>Software Funcional Principal Medida de Progresso</vt:lpstr>
      <vt:lpstr>Entregas Constantes de Novos Recursos</vt:lpstr>
      <vt:lpstr>Design do software (Prezar Excelente Técnica)</vt:lpstr>
      <vt:lpstr>Simplicidade</vt:lpstr>
      <vt:lpstr>Equipes Auto-Organizáveis </vt:lpstr>
      <vt:lpstr>Equipes Auto Treinadas</vt:lpstr>
      <vt:lpstr>Manifesto Ágil</vt:lpstr>
      <vt:lpstr>Manifesto Ágil</vt:lpstr>
      <vt:lpstr>Metodologias Ágeis</vt:lpstr>
      <vt:lpstr>Metodologias Ágeis</vt:lpstr>
      <vt:lpstr>Manifesto Ágil (Resumo)</vt:lpstr>
      <vt:lpstr>Manifesto Ágil (Resumo)</vt:lpstr>
      <vt:lpstr>Como Implementar tudo Isso?</vt:lpstr>
      <vt:lpstr>Por que Métodos de Processo Ágeis?</vt:lpstr>
      <vt:lpstr>Modelo Cascata x Modelo Ágil</vt:lpstr>
      <vt:lpstr>Método Tradicional Vs. Ágil</vt:lpstr>
      <vt:lpstr>História dos Métodos Ágeis</vt:lpstr>
      <vt:lpstr>Modelo Geral dos Métodos Ágeis</vt:lpstr>
      <vt:lpstr>Modelo Geral dos Métodos Ágeis</vt:lpstr>
      <vt:lpstr>Principais Características</vt:lpstr>
      <vt:lpstr>Vantagens</vt:lpstr>
      <vt:lpstr>Desvantagens</vt:lpstr>
      <vt:lpstr>Quanto Evitar Métodos Ágeis</vt:lpstr>
      <vt:lpstr>Produto da Agilidade (MVP)</vt:lpstr>
      <vt:lpstr>Perfil Ágil de Profissional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Herença</dc:title>
  <dc:creator>Raffael</dc:creator>
  <cp:lastModifiedBy>Raffael</cp:lastModifiedBy>
  <cp:revision>311</cp:revision>
  <dcterms:created xsi:type="dcterms:W3CDTF">2015-04-03T20:53:50Z</dcterms:created>
  <dcterms:modified xsi:type="dcterms:W3CDTF">2025-08-26T18:10:04Z</dcterms:modified>
</cp:coreProperties>
</file>